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75" r:id="rId2"/>
    <p:sldId id="269" r:id="rId3"/>
    <p:sldId id="279" r:id="rId4"/>
    <p:sldId id="281" r:id="rId5"/>
    <p:sldId id="282" r:id="rId6"/>
    <p:sldId id="284" r:id="rId7"/>
    <p:sldId id="283" r:id="rId8"/>
  </p:sldIdLst>
  <p:sldSz cx="9144000" cy="5143500" type="screen16x9"/>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08"/>
    <p:restoredTop sz="96018"/>
  </p:normalViewPr>
  <p:slideViewPr>
    <p:cSldViewPr>
      <p:cViewPr varScale="1">
        <p:scale>
          <a:sx n="126" d="100"/>
          <a:sy n="126" d="100"/>
        </p:scale>
        <p:origin x="216" y="568"/>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D8FF86-EBB5-49C3-8EA9-1FF7B3A17EBD}" type="datetimeFigureOut">
              <a:rPr lang="da-DK" smtClean="0"/>
              <a:t>28.09.2023</a:t>
            </a:fld>
            <a:endParaRPr lang="da-DK"/>
          </a:p>
        </p:txBody>
      </p:sp>
      <p:sp>
        <p:nvSpPr>
          <p:cNvPr id="4" name="Pladsholder til diasbille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97D6B3-27A1-4AFC-9DFA-E99013D84442}" type="slidenum">
              <a:rPr lang="da-DK" smtClean="0"/>
              <a:t>‹nr.›</a:t>
            </a:fld>
            <a:endParaRPr lang="da-DK"/>
          </a:p>
        </p:txBody>
      </p:sp>
    </p:spTree>
    <p:extLst>
      <p:ext uri="{BB962C8B-B14F-4D97-AF65-F5344CB8AC3E}">
        <p14:creationId xmlns:p14="http://schemas.microsoft.com/office/powerpoint/2010/main" val="93473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7" name="Rektangel 6"/>
          <p:cNvSpPr/>
          <p:nvPr userDrawn="1"/>
        </p:nvSpPr>
        <p:spPr>
          <a:xfrm>
            <a:off x="0" y="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ctrTitle" hasCustomPrompt="1"/>
          </p:nvPr>
        </p:nvSpPr>
        <p:spPr>
          <a:xfrm>
            <a:off x="504000" y="348876"/>
            <a:ext cx="5040000" cy="2438898"/>
          </a:xfrm>
        </p:spPr>
        <p:txBody>
          <a:bodyPr lIns="0" tIns="0" rIns="0" bIns="0" anchor="t" anchorCtr="0">
            <a:noAutofit/>
          </a:bodyPr>
          <a:lstStyle>
            <a:lvl1pPr algn="l">
              <a:lnSpc>
                <a:spcPts val="6600"/>
              </a:lnSpc>
              <a:defRPr sz="5800" b="1" cap="all" baseline="0">
                <a:solidFill>
                  <a:schemeClr val="accent1"/>
                </a:solidFill>
                <a:latin typeface="Univers LT Std 47 Cn Lt" panose="020B0406020202040204" pitchFamily="34" charset="0"/>
              </a:defRPr>
            </a:lvl1pPr>
          </a:lstStyle>
          <a:p>
            <a:r>
              <a:rPr lang="da-DK" dirty="0"/>
              <a:t>Klik for at tilføje titel</a:t>
            </a:r>
          </a:p>
        </p:txBody>
      </p:sp>
      <p:sp>
        <p:nvSpPr>
          <p:cNvPr id="3" name="Undertitel 2"/>
          <p:cNvSpPr>
            <a:spLocks noGrp="1"/>
          </p:cNvSpPr>
          <p:nvPr>
            <p:ph type="subTitle" idx="1" hasCustomPrompt="1"/>
          </p:nvPr>
        </p:nvSpPr>
        <p:spPr>
          <a:xfrm>
            <a:off x="504000" y="3182494"/>
            <a:ext cx="5040000" cy="253352"/>
          </a:xfrm>
        </p:spPr>
        <p:txBody>
          <a:bodyPr lIns="36000" tIns="0" rIns="0" bIns="0">
            <a:normAutofit/>
          </a:bodyPr>
          <a:lstStyle>
            <a:lvl1pPr marL="0" indent="0" algn="l">
              <a:lnSpc>
                <a:spcPts val="1500"/>
              </a:lnSpc>
              <a:spcBef>
                <a:spcPts val="0"/>
              </a:spcBef>
              <a:buNone/>
              <a:defRPr sz="1200" cap="all" baseline="0">
                <a:solidFill>
                  <a:schemeClr val="tx2"/>
                </a:solidFill>
                <a:latin typeface="Univers LT Std 57 Cn" panose="020B050602020205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Navn på oplægsholder</a:t>
            </a:r>
          </a:p>
        </p:txBody>
      </p:sp>
      <p:pic>
        <p:nvPicPr>
          <p:cNvPr id="5" name="Picture 2" descr="C:\Users\Windowsspecialisten\Word specialisten\WSKunder\Kunder\OddFischlein\Arkitektskolen\Filer fra Lars\AAA_logo_ppt_0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7188" y="4637936"/>
            <a:ext cx="1314000" cy="23615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429351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12" name="Rektangel 11"/>
          <p:cNvSpPr/>
          <p:nvPr userDrawn="1"/>
        </p:nvSpPr>
        <p:spPr>
          <a:xfrm>
            <a:off x="0" y="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hasCustomPrompt="1"/>
          </p:nvPr>
        </p:nvSpPr>
        <p:spPr/>
        <p:txBody>
          <a:bodyPr/>
          <a:lstStyle>
            <a:lvl1pPr>
              <a:defRPr/>
            </a:lvl1pPr>
          </a:lstStyle>
          <a:p>
            <a:r>
              <a:rPr lang="da-DK" dirty="0"/>
              <a:t>Klik for at tilføje overskrift</a:t>
            </a:r>
          </a:p>
        </p:txBody>
      </p:sp>
      <p:sp>
        <p:nvSpPr>
          <p:cNvPr id="3" name="Pladsholder til indhold 2"/>
          <p:cNvSpPr>
            <a:spLocks noGrp="1"/>
          </p:cNvSpPr>
          <p:nvPr>
            <p:ph sz="half" idx="1" hasCustomPrompt="1"/>
          </p:nvPr>
        </p:nvSpPr>
        <p:spPr>
          <a:xfrm>
            <a:off x="504000" y="1908000"/>
            <a:ext cx="3293004" cy="2520000"/>
          </a:xfrm>
        </p:spPr>
        <p:txBody>
          <a:bodyPr>
            <a:normAutofit/>
          </a:bodyPr>
          <a:lstStyle>
            <a:lvl1pPr marL="0" indent="0">
              <a:spcBef>
                <a:spcPts val="0"/>
              </a:spcBef>
              <a:spcAft>
                <a:spcPts val="2000"/>
              </a:spcAft>
              <a:buNone/>
              <a:defRPr sz="1400"/>
            </a:lvl1pPr>
            <a:lvl2pPr marL="457200" indent="0">
              <a:buNone/>
              <a:defRPr sz="1400"/>
            </a:lvl2pPr>
            <a:lvl3pPr marL="914400" indent="0">
              <a:buNone/>
              <a:defRPr sz="1400"/>
            </a:lvl3pPr>
            <a:lvl4pPr marL="1371600" indent="0">
              <a:buNone/>
              <a:defRPr sz="1400"/>
            </a:lvl4pPr>
            <a:lvl5pPr marL="1828800" indent="0">
              <a:buNone/>
              <a:defRPr sz="1400"/>
            </a:lvl5pPr>
            <a:lvl6pPr>
              <a:defRPr sz="1800"/>
            </a:lvl6pPr>
            <a:lvl7pPr>
              <a:defRPr sz="1800"/>
            </a:lvl7pPr>
            <a:lvl8pPr>
              <a:defRPr sz="1800"/>
            </a:lvl8pPr>
            <a:lvl9pPr>
              <a:defRPr sz="1800"/>
            </a:lvl9pPr>
          </a:lstStyle>
          <a:p>
            <a:pPr lvl="0"/>
            <a:r>
              <a:rPr lang="da-DK" dirty="0"/>
              <a:t>Klik for at tilføje tekst</a:t>
            </a:r>
          </a:p>
        </p:txBody>
      </p:sp>
      <p:sp>
        <p:nvSpPr>
          <p:cNvPr id="4" name="Pladsholder til indhold 3"/>
          <p:cNvSpPr>
            <a:spLocks noGrp="1"/>
          </p:cNvSpPr>
          <p:nvPr>
            <p:ph sz="half" idx="2" hasCustomPrompt="1"/>
          </p:nvPr>
        </p:nvSpPr>
        <p:spPr>
          <a:xfrm>
            <a:off x="4644000" y="1908000"/>
            <a:ext cx="3294000" cy="2520000"/>
          </a:xfrm>
        </p:spPr>
        <p:txBody>
          <a:bodyPr>
            <a:normAutofit/>
          </a:bodyPr>
          <a:lstStyle>
            <a:lvl1pPr marL="0" indent="0">
              <a:spcBef>
                <a:spcPts val="0"/>
              </a:spcBef>
              <a:spcAft>
                <a:spcPts val="2000"/>
              </a:spcAft>
              <a:buNone/>
              <a:defRPr sz="1400"/>
            </a:lvl1pPr>
            <a:lvl2pPr marL="457200" indent="0">
              <a:buNone/>
              <a:defRPr sz="1400"/>
            </a:lvl2pPr>
            <a:lvl3pPr marL="914400" indent="0">
              <a:buNone/>
              <a:defRPr sz="1400"/>
            </a:lvl3pPr>
            <a:lvl4pPr marL="1371600" indent="0">
              <a:buNone/>
              <a:defRPr sz="1400"/>
            </a:lvl4pPr>
            <a:lvl5pPr marL="1828800" indent="0">
              <a:buNone/>
              <a:defRPr sz="1400"/>
            </a:lvl5pPr>
            <a:lvl6pPr>
              <a:defRPr sz="1800"/>
            </a:lvl6pPr>
            <a:lvl7pPr>
              <a:defRPr sz="1800"/>
            </a:lvl7pPr>
            <a:lvl8pPr>
              <a:defRPr sz="1800"/>
            </a:lvl8pPr>
            <a:lvl9pPr>
              <a:defRPr sz="1800"/>
            </a:lvl9pPr>
          </a:lstStyle>
          <a:p>
            <a:pPr lvl="0"/>
            <a:r>
              <a:rPr lang="da-DK" dirty="0"/>
              <a:t>Klik for at tilføje tekst</a:t>
            </a:r>
          </a:p>
        </p:txBody>
      </p:sp>
      <p:sp>
        <p:nvSpPr>
          <p:cNvPr id="5" name="Pladsholder til dato 4"/>
          <p:cNvSpPr>
            <a:spLocks noGrp="1"/>
          </p:cNvSpPr>
          <p:nvPr>
            <p:ph type="dt" sz="half" idx="10"/>
          </p:nvPr>
        </p:nvSpPr>
        <p:spPr/>
        <p:txBody>
          <a:bodyPr/>
          <a:lstStyle/>
          <a:p>
            <a:r>
              <a:rPr lang="en-US" dirty="0"/>
              <a:t>31/10/16</a:t>
            </a:r>
            <a:endParaRPr lang="da-DK" dirty="0"/>
          </a:p>
        </p:txBody>
      </p:sp>
      <p:sp>
        <p:nvSpPr>
          <p:cNvPr id="6" name="Pladsholder til sidefod 5"/>
          <p:cNvSpPr>
            <a:spLocks noGrp="1"/>
          </p:cNvSpPr>
          <p:nvPr>
            <p:ph type="ftr" sz="quarter" idx="11"/>
          </p:nvPr>
        </p:nvSpPr>
        <p:spPr/>
        <p:txBody>
          <a:bodyPr/>
          <a:lstStyle/>
          <a:p>
            <a:r>
              <a:rPr lang="da-DK" dirty="0"/>
              <a:t>Titel på præsentation</a:t>
            </a:r>
          </a:p>
        </p:txBody>
      </p:sp>
      <p:sp>
        <p:nvSpPr>
          <p:cNvPr id="7" name="Pladsholder til diasnummer 6"/>
          <p:cNvSpPr>
            <a:spLocks noGrp="1"/>
          </p:cNvSpPr>
          <p:nvPr>
            <p:ph type="sldNum" sz="quarter" idx="12"/>
          </p:nvPr>
        </p:nvSpPr>
        <p:spPr>
          <a:xfrm>
            <a:off x="4758629" y="4654800"/>
            <a:ext cx="517813" cy="205743"/>
          </a:xfrm>
        </p:spPr>
        <p:txBody>
          <a:bodyPr/>
          <a:lstStyle/>
          <a:p>
            <a:fld id="{AB4CFF00-9E0C-435E-B382-0B69F1AA33EF}" type="slidenum">
              <a:rPr lang="da-DK" smtClean="0"/>
              <a:t>‹nr.›</a:t>
            </a:fld>
            <a:endParaRPr lang="da-DK" dirty="0"/>
          </a:p>
        </p:txBody>
      </p:sp>
      <p:sp>
        <p:nvSpPr>
          <p:cNvPr id="10" name="Tekstboks 9"/>
          <p:cNvSpPr txBox="1"/>
          <p:nvPr userDrawn="1"/>
        </p:nvSpPr>
        <p:spPr>
          <a:xfrm>
            <a:off x="4644000" y="4654800"/>
            <a:ext cx="108000" cy="205200"/>
          </a:xfrm>
          <a:prstGeom prst="rect">
            <a:avLst/>
          </a:prstGeom>
          <a:noFill/>
        </p:spPr>
        <p:txBody>
          <a:bodyPr wrap="square" lIns="0" rIns="0" rtlCol="0" anchor="ctr" anchorCtr="0">
            <a:spAutoFit/>
          </a:bodyPr>
          <a:lstStyle/>
          <a:p>
            <a:r>
              <a:rPr lang="da-DK" sz="700" cap="all" baseline="0" dirty="0">
                <a:solidFill>
                  <a:schemeClr val="tx2"/>
                </a:solidFill>
              </a:rPr>
              <a:t>S.</a:t>
            </a:r>
          </a:p>
        </p:txBody>
      </p:sp>
      <p:pic>
        <p:nvPicPr>
          <p:cNvPr id="13" name="Picture 2" descr="C:\Users\Windowsspecialisten\Word specialisten\WSKunder\Kunder\OddFischlein\Arkitektskolen\Filer fra Lars\AAA_logo_ppt_0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7188" y="4637936"/>
            <a:ext cx="1314000" cy="23615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26384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dholdsobjekt, 1 citat">
    <p:spTree>
      <p:nvGrpSpPr>
        <p:cNvPr id="1" name=""/>
        <p:cNvGrpSpPr/>
        <p:nvPr/>
      </p:nvGrpSpPr>
      <p:grpSpPr>
        <a:xfrm>
          <a:off x="0" y="0"/>
          <a:ext cx="0" cy="0"/>
          <a:chOff x="0" y="0"/>
          <a:chExt cx="0" cy="0"/>
        </a:xfrm>
      </p:grpSpPr>
      <p:sp>
        <p:nvSpPr>
          <p:cNvPr id="14" name="Rektangel 13"/>
          <p:cNvSpPr/>
          <p:nvPr userDrawn="1"/>
        </p:nvSpPr>
        <p:spPr>
          <a:xfrm>
            <a:off x="0" y="0"/>
            <a:ext cx="9144000" cy="51435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p:cNvSpPr>
            <a:spLocks noGrp="1"/>
          </p:cNvSpPr>
          <p:nvPr>
            <p:ph type="title" hasCustomPrompt="1"/>
          </p:nvPr>
        </p:nvSpPr>
        <p:spPr/>
        <p:txBody>
          <a:bodyPr/>
          <a:lstStyle>
            <a:lvl1pPr>
              <a:defRPr baseline="0"/>
            </a:lvl1pPr>
          </a:lstStyle>
          <a:p>
            <a:r>
              <a:rPr lang="da-DK" dirty="0"/>
              <a:t>Klik for at tilføje overskrift</a:t>
            </a:r>
          </a:p>
        </p:txBody>
      </p:sp>
      <p:sp>
        <p:nvSpPr>
          <p:cNvPr id="3" name="Pladsholder til indhold 2"/>
          <p:cNvSpPr>
            <a:spLocks noGrp="1"/>
          </p:cNvSpPr>
          <p:nvPr>
            <p:ph sz="half" idx="1" hasCustomPrompt="1"/>
          </p:nvPr>
        </p:nvSpPr>
        <p:spPr>
          <a:xfrm>
            <a:off x="504000" y="1908000"/>
            <a:ext cx="3293004" cy="2520000"/>
          </a:xfrm>
        </p:spPr>
        <p:txBody>
          <a:bodyPr>
            <a:normAutofit/>
          </a:bodyPr>
          <a:lstStyle>
            <a:lvl1pPr marL="0" indent="0">
              <a:spcBef>
                <a:spcPts val="0"/>
              </a:spcBef>
              <a:spcAft>
                <a:spcPts val="2000"/>
              </a:spcAft>
              <a:buNone/>
              <a:defRPr sz="1400"/>
            </a:lvl1pPr>
            <a:lvl2pPr marL="457200" indent="0">
              <a:buNone/>
              <a:defRPr sz="1400"/>
            </a:lvl2pPr>
            <a:lvl3pPr marL="914400" indent="0">
              <a:buNone/>
              <a:defRPr sz="1400"/>
            </a:lvl3pPr>
            <a:lvl4pPr marL="1371600" indent="0">
              <a:buNone/>
              <a:defRPr sz="1400"/>
            </a:lvl4pPr>
            <a:lvl5pPr marL="1828800" indent="0">
              <a:buNone/>
              <a:defRPr sz="1400"/>
            </a:lvl5pPr>
            <a:lvl6pPr>
              <a:defRPr sz="1800"/>
            </a:lvl6pPr>
            <a:lvl7pPr>
              <a:defRPr sz="1800"/>
            </a:lvl7pPr>
            <a:lvl8pPr>
              <a:defRPr sz="1800"/>
            </a:lvl8pPr>
            <a:lvl9pPr>
              <a:defRPr sz="1800"/>
            </a:lvl9pPr>
          </a:lstStyle>
          <a:p>
            <a:pPr lvl="0"/>
            <a:r>
              <a:rPr lang="da-DK" dirty="0"/>
              <a:t>Klik for at tilføje tekst</a:t>
            </a:r>
          </a:p>
        </p:txBody>
      </p:sp>
      <p:sp>
        <p:nvSpPr>
          <p:cNvPr id="9" name="Pladsholder til tekst 8"/>
          <p:cNvSpPr>
            <a:spLocks noGrp="1"/>
          </p:cNvSpPr>
          <p:nvPr>
            <p:ph type="body" sz="quarter" idx="13" hasCustomPrompt="1"/>
          </p:nvPr>
        </p:nvSpPr>
        <p:spPr>
          <a:xfrm>
            <a:off x="4644000" y="1908000"/>
            <a:ext cx="3294000" cy="1620000"/>
          </a:xfrm>
        </p:spPr>
        <p:txBody>
          <a:bodyPr>
            <a:normAutofit/>
          </a:bodyPr>
          <a:lstStyle>
            <a:lvl1pPr marL="0" indent="0" algn="ctr">
              <a:lnSpc>
                <a:spcPts val="2300"/>
              </a:lnSpc>
              <a:spcBef>
                <a:spcPts val="0"/>
              </a:spcBef>
              <a:buNone/>
              <a:defRPr sz="1800" b="1" cap="all" baseline="0">
                <a:solidFill>
                  <a:schemeClr val="accent1"/>
                </a:solidFill>
                <a:latin typeface="Univers LT Std 47 Cn Lt" panose="020B040602020204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dirty="0"/>
              <a:t>”Citat”</a:t>
            </a:r>
          </a:p>
        </p:txBody>
      </p:sp>
      <p:sp>
        <p:nvSpPr>
          <p:cNvPr id="11" name="Pladsholder til tekst 10"/>
          <p:cNvSpPr>
            <a:spLocks noGrp="1"/>
          </p:cNvSpPr>
          <p:nvPr>
            <p:ph type="body" sz="quarter" idx="14" hasCustomPrompt="1"/>
          </p:nvPr>
        </p:nvSpPr>
        <p:spPr>
          <a:xfrm>
            <a:off x="5247780" y="3673938"/>
            <a:ext cx="2088000" cy="200074"/>
          </a:xfrm>
        </p:spPr>
        <p:txBody>
          <a:bodyPr anchor="ctr" anchorCtr="0">
            <a:normAutofit/>
          </a:bodyPr>
          <a:lstStyle>
            <a:lvl1pPr marL="0" indent="0" algn="ctr">
              <a:lnSpc>
                <a:spcPts val="1300"/>
              </a:lnSpc>
              <a:spcBef>
                <a:spcPts val="0"/>
              </a:spcBef>
              <a:buNone/>
              <a:defRPr sz="1000" cap="all" baseline="0">
                <a:solidFill>
                  <a:schemeClr val="accent1"/>
                </a:solidFill>
                <a:latin typeface="Univers LT Std 57 Cn" panose="020B0506020202050204" pitchFamily="34" charset="0"/>
              </a:defRPr>
            </a:lvl1pPr>
          </a:lstStyle>
          <a:p>
            <a:pPr lvl="0"/>
            <a:r>
              <a:rPr lang="da-DK" dirty="0"/>
              <a:t>Navn, årstal</a:t>
            </a:r>
          </a:p>
        </p:txBody>
      </p:sp>
      <p:sp>
        <p:nvSpPr>
          <p:cNvPr id="12" name="Tekstboks 11"/>
          <p:cNvSpPr txBox="1"/>
          <p:nvPr userDrawn="1"/>
        </p:nvSpPr>
        <p:spPr>
          <a:xfrm>
            <a:off x="4644000" y="4654800"/>
            <a:ext cx="108000" cy="205200"/>
          </a:xfrm>
          <a:prstGeom prst="rect">
            <a:avLst/>
          </a:prstGeom>
          <a:noFill/>
        </p:spPr>
        <p:txBody>
          <a:bodyPr wrap="square" lIns="0" rIns="0" rtlCol="0" anchor="ctr" anchorCtr="0">
            <a:spAutoFit/>
          </a:bodyPr>
          <a:lstStyle/>
          <a:p>
            <a:r>
              <a:rPr lang="da-DK" sz="700" cap="all" baseline="0" dirty="0">
                <a:solidFill>
                  <a:schemeClr val="tx2"/>
                </a:solidFill>
              </a:rPr>
              <a:t>S.</a:t>
            </a:r>
          </a:p>
        </p:txBody>
      </p:sp>
      <p:sp>
        <p:nvSpPr>
          <p:cNvPr id="4" name="Pladsholder til dato 3"/>
          <p:cNvSpPr>
            <a:spLocks noGrp="1"/>
          </p:cNvSpPr>
          <p:nvPr>
            <p:ph type="dt" sz="half" idx="15"/>
          </p:nvPr>
        </p:nvSpPr>
        <p:spPr/>
        <p:txBody>
          <a:bodyPr/>
          <a:lstStyle/>
          <a:p>
            <a:r>
              <a:rPr lang="en-US" dirty="0"/>
              <a:t>31/10/16</a:t>
            </a:r>
            <a:endParaRPr lang="da-DK" dirty="0"/>
          </a:p>
        </p:txBody>
      </p:sp>
      <p:sp>
        <p:nvSpPr>
          <p:cNvPr id="8" name="Pladsholder til sidefod 7"/>
          <p:cNvSpPr>
            <a:spLocks noGrp="1"/>
          </p:cNvSpPr>
          <p:nvPr>
            <p:ph type="ftr" sz="quarter" idx="16"/>
          </p:nvPr>
        </p:nvSpPr>
        <p:spPr/>
        <p:txBody>
          <a:bodyPr/>
          <a:lstStyle/>
          <a:p>
            <a:r>
              <a:rPr lang="da-DK" dirty="0"/>
              <a:t>Titel på præsentation</a:t>
            </a:r>
          </a:p>
        </p:txBody>
      </p:sp>
      <p:sp>
        <p:nvSpPr>
          <p:cNvPr id="10" name="Pladsholder til diasnummer 9"/>
          <p:cNvSpPr>
            <a:spLocks noGrp="1"/>
          </p:cNvSpPr>
          <p:nvPr>
            <p:ph type="sldNum" sz="quarter" idx="17"/>
          </p:nvPr>
        </p:nvSpPr>
        <p:spPr>
          <a:xfrm>
            <a:off x="4759200" y="4654800"/>
            <a:ext cx="517813" cy="205743"/>
          </a:xfrm>
        </p:spPr>
        <p:txBody>
          <a:bodyPr/>
          <a:lstStyle/>
          <a:p>
            <a:fld id="{AB4CFF00-9E0C-435E-B382-0B69F1AA33EF}" type="slidenum">
              <a:rPr lang="da-DK" smtClean="0"/>
              <a:pPr/>
              <a:t>‹nr.›</a:t>
            </a:fld>
            <a:endParaRPr lang="da-DK" dirty="0"/>
          </a:p>
        </p:txBody>
      </p:sp>
      <p:pic>
        <p:nvPicPr>
          <p:cNvPr id="15" name="Picture 2" descr="C:\Users\Windowsspecialisten\Word specialisten\WSKunder\Kunder\OddFischlein\Arkitektskolen\Filer fra Lars\AAA_logo_ppt_0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97188" y="4637936"/>
            <a:ext cx="1314000" cy="23615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9296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lede med citat">
    <p:spTree>
      <p:nvGrpSpPr>
        <p:cNvPr id="1" name=""/>
        <p:cNvGrpSpPr/>
        <p:nvPr/>
      </p:nvGrpSpPr>
      <p:grpSpPr>
        <a:xfrm>
          <a:off x="0" y="0"/>
          <a:ext cx="0" cy="0"/>
          <a:chOff x="0" y="0"/>
          <a:chExt cx="0" cy="0"/>
        </a:xfrm>
      </p:grpSpPr>
      <p:sp>
        <p:nvSpPr>
          <p:cNvPr id="3" name="Pladsholder til billede 2"/>
          <p:cNvSpPr>
            <a:spLocks noGrp="1"/>
          </p:cNvSpPr>
          <p:nvPr>
            <p:ph type="pic" idx="1"/>
          </p:nvPr>
        </p:nvSpPr>
        <p:spPr>
          <a:xfrm>
            <a:off x="0" y="0"/>
            <a:ext cx="9144000" cy="5143500"/>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da-DK" dirty="0"/>
          </a:p>
        </p:txBody>
      </p:sp>
      <p:sp>
        <p:nvSpPr>
          <p:cNvPr id="9" name="Pladsholder til tekst 8"/>
          <p:cNvSpPr>
            <a:spLocks noGrp="1"/>
          </p:cNvSpPr>
          <p:nvPr>
            <p:ph type="body" sz="quarter" idx="13" hasCustomPrompt="1"/>
          </p:nvPr>
        </p:nvSpPr>
        <p:spPr>
          <a:xfrm>
            <a:off x="3016800" y="2880000"/>
            <a:ext cx="3081600" cy="287611"/>
          </a:xfrm>
        </p:spPr>
        <p:txBody>
          <a:bodyPr anchor="ctr" anchorCtr="0"/>
          <a:lstStyle>
            <a:lvl1pPr marL="0" indent="0" algn="ctr">
              <a:spcBef>
                <a:spcPts val="0"/>
              </a:spcBef>
              <a:buNone/>
              <a:defRPr cap="all" baseline="0">
                <a:solidFill>
                  <a:srgbClr val="FFFFFF"/>
                </a:solidFill>
                <a:latin typeface="Univers LT Std 57 Cn" panose="020B0506020202050204" pitchFamily="34" charset="0"/>
              </a:defRPr>
            </a:lvl1pPr>
          </a:lstStyle>
          <a:p>
            <a:pPr lvl="0"/>
            <a:r>
              <a:rPr lang="da-DK" dirty="0"/>
              <a:t>Navn, årstal</a:t>
            </a:r>
          </a:p>
        </p:txBody>
      </p:sp>
      <p:sp>
        <p:nvSpPr>
          <p:cNvPr id="2" name="Titel 1"/>
          <p:cNvSpPr>
            <a:spLocks noGrp="1"/>
          </p:cNvSpPr>
          <p:nvPr>
            <p:ph type="title" hasCustomPrompt="1"/>
          </p:nvPr>
        </p:nvSpPr>
        <p:spPr>
          <a:xfrm>
            <a:off x="504000" y="1080000"/>
            <a:ext cx="8100448" cy="1491750"/>
          </a:xfrm>
        </p:spPr>
        <p:txBody>
          <a:bodyPr anchor="ctr" anchorCtr="0">
            <a:noAutofit/>
          </a:bodyPr>
          <a:lstStyle>
            <a:lvl1pPr algn="ctr">
              <a:lnSpc>
                <a:spcPts val="6600"/>
              </a:lnSpc>
              <a:defRPr sz="5800" b="1" baseline="0">
                <a:solidFill>
                  <a:srgbClr val="FFFFFF"/>
                </a:solidFill>
              </a:defRPr>
            </a:lvl1pPr>
          </a:lstStyle>
          <a:p>
            <a:r>
              <a:rPr lang="da-DK" dirty="0"/>
              <a:t>”Citat”</a:t>
            </a:r>
          </a:p>
        </p:txBody>
      </p:sp>
      <p:sp>
        <p:nvSpPr>
          <p:cNvPr id="10" name="Tekstboks 9"/>
          <p:cNvSpPr txBox="1"/>
          <p:nvPr userDrawn="1"/>
        </p:nvSpPr>
        <p:spPr>
          <a:xfrm>
            <a:off x="-972616" y="0"/>
            <a:ext cx="864096" cy="1692771"/>
          </a:xfrm>
          <a:prstGeom prst="rect">
            <a:avLst/>
          </a:prstGeom>
          <a:noFill/>
        </p:spPr>
        <p:txBody>
          <a:bodyPr wrap="square" lIns="0" tIns="0" rIns="0" bIns="0" rtlCol="0">
            <a:spAutoFit/>
          </a:bodyPr>
          <a:lstStyle/>
          <a:p>
            <a:r>
              <a:rPr lang="da-DK" sz="1000" dirty="0"/>
              <a:t>Ved udskiftning af et billede kan</a:t>
            </a:r>
            <a:r>
              <a:rPr lang="da-DK" sz="1000" baseline="0" dirty="0"/>
              <a:t> billedet lægge sig ovenpå tekstboksene. Det kan rettes ved at </a:t>
            </a:r>
            <a:r>
              <a:rPr lang="da-DK" sz="1000" baseline="0" dirty="0" err="1"/>
              <a:t>højreklikke</a:t>
            </a:r>
            <a:r>
              <a:rPr lang="da-DK" sz="1000" baseline="0" dirty="0"/>
              <a:t> på billedet og vælge ”Placer bagest”</a:t>
            </a:r>
            <a:endParaRPr lang="da-DK" sz="1000" dirty="0"/>
          </a:p>
        </p:txBody>
      </p:sp>
    </p:spTree>
    <p:extLst>
      <p:ext uri="{BB962C8B-B14F-4D97-AF65-F5344CB8AC3E}">
        <p14:creationId xmlns:p14="http://schemas.microsoft.com/office/powerpoint/2010/main" val="418807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ster for farvet baggrund med cita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04000" y="1080000"/>
            <a:ext cx="8100448" cy="1490400"/>
          </a:xfrm>
        </p:spPr>
        <p:txBody>
          <a:bodyPr anchor="ctr" anchorCtr="0">
            <a:noAutofit/>
          </a:bodyPr>
          <a:lstStyle>
            <a:lvl1pPr algn="ctr">
              <a:lnSpc>
                <a:spcPts val="6600"/>
              </a:lnSpc>
              <a:defRPr sz="5800" b="1" baseline="0">
                <a:solidFill>
                  <a:schemeClr val="tx2"/>
                </a:solidFill>
              </a:defRPr>
            </a:lvl1pPr>
          </a:lstStyle>
          <a:p>
            <a:r>
              <a:rPr lang="da-DK" dirty="0"/>
              <a:t>”Citat”</a:t>
            </a:r>
          </a:p>
        </p:txBody>
      </p:sp>
      <p:sp>
        <p:nvSpPr>
          <p:cNvPr id="9" name="Pladsholder til tekst 8"/>
          <p:cNvSpPr>
            <a:spLocks noGrp="1"/>
          </p:cNvSpPr>
          <p:nvPr>
            <p:ph type="body" sz="quarter" idx="13" hasCustomPrompt="1"/>
          </p:nvPr>
        </p:nvSpPr>
        <p:spPr>
          <a:xfrm>
            <a:off x="3015532" y="2880000"/>
            <a:ext cx="3080273" cy="287611"/>
          </a:xfrm>
        </p:spPr>
        <p:txBody>
          <a:bodyPr anchor="ctr" anchorCtr="0"/>
          <a:lstStyle>
            <a:lvl1pPr marL="0" indent="0" algn="ctr">
              <a:spcBef>
                <a:spcPts val="0"/>
              </a:spcBef>
              <a:buNone/>
              <a:defRPr cap="all" baseline="0">
                <a:solidFill>
                  <a:schemeClr val="tx2"/>
                </a:solidFill>
                <a:latin typeface="Univers LT Std 57 Cn" panose="020B0506020202050204" pitchFamily="34" charset="0"/>
              </a:defRPr>
            </a:lvl1pPr>
          </a:lstStyle>
          <a:p>
            <a:pPr lvl="0"/>
            <a:r>
              <a:rPr lang="da-DK" dirty="0"/>
              <a:t>Navn, årstal</a:t>
            </a:r>
          </a:p>
        </p:txBody>
      </p:sp>
      <p:sp>
        <p:nvSpPr>
          <p:cNvPr id="10" name="Tekstboks 9"/>
          <p:cNvSpPr txBox="1"/>
          <p:nvPr userDrawn="1"/>
        </p:nvSpPr>
        <p:spPr>
          <a:xfrm>
            <a:off x="-972616" y="0"/>
            <a:ext cx="864096" cy="1846659"/>
          </a:xfrm>
          <a:prstGeom prst="rect">
            <a:avLst/>
          </a:prstGeom>
          <a:noFill/>
        </p:spPr>
        <p:txBody>
          <a:bodyPr wrap="square" lIns="0" tIns="0" rIns="0" bIns="0" rtlCol="0">
            <a:spAutoFit/>
          </a:bodyPr>
          <a:lstStyle/>
          <a:p>
            <a:r>
              <a:rPr lang="da-DK" sz="1000" dirty="0"/>
              <a:t>Kopier/indsæt</a:t>
            </a:r>
            <a:r>
              <a:rPr lang="da-DK" sz="1000" baseline="0" dirty="0"/>
              <a:t> dette dias, hvis du vil have flere af denne type dias med farvet baggrund.</a:t>
            </a:r>
            <a:br>
              <a:rPr lang="da-DK" sz="1000" baseline="0" dirty="0"/>
            </a:br>
            <a:r>
              <a:rPr lang="da-DK" sz="1000" dirty="0"/>
              <a:t>Vælg den</a:t>
            </a:r>
            <a:r>
              <a:rPr lang="da-DK" sz="1000" baseline="0" dirty="0"/>
              <a:t> ønskede farve til </a:t>
            </a:r>
            <a:r>
              <a:rPr lang="da-DK" sz="1000" dirty="0"/>
              <a:t>baggrund og tekstbokse under temafarverne.</a:t>
            </a:r>
          </a:p>
        </p:txBody>
      </p:sp>
    </p:spTree>
    <p:extLst>
      <p:ext uri="{BB962C8B-B14F-4D97-AF65-F5344CB8AC3E}">
        <p14:creationId xmlns:p14="http://schemas.microsoft.com/office/powerpoint/2010/main" val="10244038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504000" y="462358"/>
            <a:ext cx="3294000" cy="720000"/>
          </a:xfrm>
          <a:prstGeom prst="rect">
            <a:avLst/>
          </a:prstGeom>
        </p:spPr>
        <p:txBody>
          <a:bodyPr vert="horz" lIns="0" tIns="0" rIns="0" bIns="0" rtlCol="0" anchor="t" anchorCtr="0">
            <a:normAutofit/>
          </a:bodyPr>
          <a:lstStyle/>
          <a:p>
            <a:r>
              <a:rPr lang="da-DK" dirty="0"/>
              <a:t>Klik for at tilføje overskrift</a:t>
            </a:r>
          </a:p>
        </p:txBody>
      </p:sp>
      <p:sp>
        <p:nvSpPr>
          <p:cNvPr id="3" name="Pladsholder til tekst 2"/>
          <p:cNvSpPr>
            <a:spLocks noGrp="1"/>
          </p:cNvSpPr>
          <p:nvPr>
            <p:ph type="body" idx="1"/>
          </p:nvPr>
        </p:nvSpPr>
        <p:spPr>
          <a:xfrm>
            <a:off x="504000" y="1908001"/>
            <a:ext cx="7452000" cy="2520000"/>
          </a:xfrm>
          <a:prstGeom prst="rect">
            <a:avLst/>
          </a:prstGeom>
        </p:spPr>
        <p:txBody>
          <a:bodyPr vert="horz" lIns="0" tIns="0" rIns="0" bIns="0" rtlCol="0" anchor="t" anchorCtr="0">
            <a:normAutofit/>
          </a:body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2915816" y="4654853"/>
            <a:ext cx="576064" cy="205743"/>
          </a:xfrm>
          <a:prstGeom prst="rect">
            <a:avLst/>
          </a:prstGeom>
        </p:spPr>
        <p:txBody>
          <a:bodyPr vert="horz" lIns="0" tIns="45720" rIns="91440" bIns="45720" rtlCol="0" anchor="ctr"/>
          <a:lstStyle>
            <a:lvl1pPr algn="l">
              <a:defRPr sz="700" b="0">
                <a:solidFill>
                  <a:schemeClr val="tx2"/>
                </a:solidFill>
                <a:latin typeface="Univers LT Std 57 Cn" panose="020B0506020202050204" pitchFamily="34" charset="0"/>
              </a:defRPr>
            </a:lvl1pPr>
          </a:lstStyle>
          <a:p>
            <a:r>
              <a:rPr lang="en-US" dirty="0"/>
              <a:t>31/10/16</a:t>
            </a:r>
            <a:endParaRPr lang="da-DK" dirty="0"/>
          </a:p>
        </p:txBody>
      </p:sp>
      <p:sp>
        <p:nvSpPr>
          <p:cNvPr id="5" name="Pladsholder til sidefod 4"/>
          <p:cNvSpPr>
            <a:spLocks noGrp="1"/>
          </p:cNvSpPr>
          <p:nvPr>
            <p:ph type="ftr" sz="quarter" idx="3"/>
          </p:nvPr>
        </p:nvSpPr>
        <p:spPr>
          <a:xfrm>
            <a:off x="504000" y="4654853"/>
            <a:ext cx="2051776" cy="205743"/>
          </a:xfrm>
          <a:prstGeom prst="rect">
            <a:avLst/>
          </a:prstGeom>
        </p:spPr>
        <p:txBody>
          <a:bodyPr vert="horz" lIns="0" tIns="45720" rIns="91440" bIns="45720" rtlCol="0" anchor="ctr"/>
          <a:lstStyle>
            <a:lvl1pPr algn="l">
              <a:defRPr sz="700" b="0" cap="all" baseline="0">
                <a:solidFill>
                  <a:schemeClr val="tx2"/>
                </a:solidFill>
                <a:latin typeface="Univers LT Std 57 Cn" panose="020B0506020202050204" pitchFamily="34" charset="0"/>
              </a:defRPr>
            </a:lvl1pPr>
          </a:lstStyle>
          <a:p>
            <a:r>
              <a:rPr lang="da-DK" dirty="0"/>
              <a:t>Titel på præsentation</a:t>
            </a:r>
          </a:p>
        </p:txBody>
      </p:sp>
      <p:sp>
        <p:nvSpPr>
          <p:cNvPr id="6" name="Pladsholder til diasnummer 5"/>
          <p:cNvSpPr>
            <a:spLocks noGrp="1"/>
          </p:cNvSpPr>
          <p:nvPr>
            <p:ph type="sldNum" sz="quarter" idx="4"/>
          </p:nvPr>
        </p:nvSpPr>
        <p:spPr>
          <a:xfrm>
            <a:off x="4759200" y="4655951"/>
            <a:ext cx="517813" cy="205743"/>
          </a:xfrm>
          <a:prstGeom prst="rect">
            <a:avLst/>
          </a:prstGeom>
        </p:spPr>
        <p:txBody>
          <a:bodyPr vert="horz" lIns="0" tIns="45720" rIns="0" bIns="45720" rtlCol="0" anchor="ctr"/>
          <a:lstStyle>
            <a:lvl1pPr algn="l">
              <a:defRPr sz="700" b="0">
                <a:solidFill>
                  <a:schemeClr val="tx2"/>
                </a:solidFill>
                <a:latin typeface="Univers LT Std 57 Cn" panose="020B0506020202050204" pitchFamily="34" charset="0"/>
              </a:defRPr>
            </a:lvl1pPr>
          </a:lstStyle>
          <a:p>
            <a:fld id="{AB4CFF00-9E0C-435E-B382-0B69F1AA33EF}" type="slidenum">
              <a:rPr lang="da-DK" smtClean="0"/>
              <a:pPr/>
              <a:t>‹nr.›</a:t>
            </a:fld>
            <a:endParaRPr lang="da-DK" dirty="0"/>
          </a:p>
        </p:txBody>
      </p:sp>
    </p:spTree>
    <p:extLst>
      <p:ext uri="{BB962C8B-B14F-4D97-AF65-F5344CB8AC3E}">
        <p14:creationId xmlns:p14="http://schemas.microsoft.com/office/powerpoint/2010/main" val="4091255058"/>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60" r:id="rId3"/>
    <p:sldLayoutId id="2147483657" r:id="rId4"/>
    <p:sldLayoutId id="2147483661" r:id="rId5"/>
  </p:sldLayoutIdLst>
  <p:hf hdr="0"/>
  <p:txStyles>
    <p:titleStyle>
      <a:lvl1pPr algn="l" defTabSz="914400" rtl="0" eaLnBrk="1" latinLnBrk="0" hangingPunct="1">
        <a:lnSpc>
          <a:spcPts val="2800"/>
        </a:lnSpc>
        <a:spcBef>
          <a:spcPct val="0"/>
        </a:spcBef>
        <a:buNone/>
        <a:defRPr sz="2600" b="1" kern="1200" cap="all" baseline="0">
          <a:solidFill>
            <a:schemeClr val="accent1"/>
          </a:solidFill>
          <a:latin typeface="Univers LT Std 47 Cn Lt" panose="020B0406020202040204" pitchFamily="34" charset="0"/>
          <a:ea typeface="+mj-ea"/>
          <a:cs typeface="+mj-cs"/>
        </a:defRPr>
      </a:lvl1pPr>
    </p:titleStyle>
    <p:bodyStyle>
      <a:lvl1pPr marL="342900" indent="-3429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1pPr>
      <a:lvl2pPr marL="742950" indent="-28575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3pPr>
      <a:lvl4pPr marL="16002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3">
            <a:extLst>
              <a:ext uri="{FF2B5EF4-FFF2-40B4-BE49-F238E27FC236}">
                <a16:creationId xmlns:a16="http://schemas.microsoft.com/office/drawing/2014/main" id="{02DCA299-28CF-D6B2-27BC-A5F7F27485BC}"/>
              </a:ext>
            </a:extLst>
          </p:cNvPr>
          <p:cNvSpPr>
            <a:spLocks noGrp="1"/>
          </p:cNvSpPr>
          <p:nvPr>
            <p:ph type="ctrTitle"/>
          </p:nvPr>
        </p:nvSpPr>
        <p:spPr>
          <a:xfrm>
            <a:off x="845586" y="447514"/>
            <a:ext cx="7452828" cy="4248472"/>
          </a:xfrm>
        </p:spPr>
        <p:txBody>
          <a:bodyPr/>
          <a:lstStyle/>
          <a:p>
            <a:pPr>
              <a:lnSpc>
                <a:spcPct val="150000"/>
              </a:lnSpc>
            </a:pPr>
            <a:r>
              <a:rPr lang="da-DK" sz="3200" i="1" dirty="0"/>
              <a:t>Udvikling og realisering af projekt sygehusgrunden i </a:t>
            </a:r>
            <a:r>
              <a:rPr lang="da-DK" sz="3200" i="1" dirty="0" err="1"/>
              <a:t>holstebro</a:t>
            </a:r>
            <a:r>
              <a:rPr lang="da-DK" sz="3200" i="1" dirty="0"/>
              <a:t> (</a:t>
            </a:r>
            <a:r>
              <a:rPr lang="da-DK" sz="3200" i="1" dirty="0" err="1"/>
              <a:t>hsg</a:t>
            </a:r>
            <a:r>
              <a:rPr lang="da-DK" sz="3200" i="1" dirty="0"/>
              <a:t>) </a:t>
            </a:r>
            <a:br>
              <a:rPr lang="da-DK" sz="3200" i="1" dirty="0"/>
            </a:br>
            <a:r>
              <a:rPr lang="da-DK" sz="3200" i="1" dirty="0"/>
              <a:t>– det forskningsmæssige spor, ledet af arkitektskolen </a:t>
            </a:r>
            <a:r>
              <a:rPr lang="da-DK" sz="3200" i="1" dirty="0" err="1"/>
              <a:t>aarhus</a:t>
            </a:r>
            <a:r>
              <a:rPr lang="da-DK" sz="3200" i="1" dirty="0"/>
              <a:t> (AAA) </a:t>
            </a:r>
            <a:br>
              <a:rPr lang="da-DK" sz="3200" i="1" dirty="0"/>
            </a:br>
            <a:endParaRPr lang="da-DK" sz="3200" i="1" dirty="0"/>
          </a:p>
        </p:txBody>
      </p:sp>
    </p:spTree>
    <p:extLst>
      <p:ext uri="{BB962C8B-B14F-4D97-AF65-F5344CB8AC3E}">
        <p14:creationId xmlns:p14="http://schemas.microsoft.com/office/powerpoint/2010/main" val="183910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2">
            <a:extLst>
              <a:ext uri="{FF2B5EF4-FFF2-40B4-BE49-F238E27FC236}">
                <a16:creationId xmlns:a16="http://schemas.microsoft.com/office/drawing/2014/main" id="{814A877B-C36C-5F6D-CB3B-456D2B74205B}"/>
              </a:ext>
            </a:extLst>
          </p:cNvPr>
          <p:cNvSpPr txBox="1">
            <a:spLocks/>
          </p:cNvSpPr>
          <p:nvPr/>
        </p:nvSpPr>
        <p:spPr>
          <a:xfrm>
            <a:off x="971600" y="1095586"/>
            <a:ext cx="6912768" cy="3744416"/>
          </a:xfrm>
          <a:prstGeom prst="rect">
            <a:avLst/>
          </a:prstGeom>
        </p:spPr>
        <p:txBody>
          <a:bodyPr>
            <a:noAutofit/>
          </a:bodyPr>
          <a:lstStyle>
            <a:lvl1pPr marL="342900" indent="-3429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1pPr>
            <a:lvl2pPr marL="742950" indent="-28575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3pPr>
            <a:lvl4pPr marL="16002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a-DK" sz="1000" b="1" dirty="0">
                <a:solidFill>
                  <a:schemeClr val="accent1"/>
                </a:solidFill>
              </a:rPr>
              <a:t>CENTER FOR REGENERATIVT BYGGERI</a:t>
            </a:r>
          </a:p>
          <a:p>
            <a:pPr marL="0" indent="0">
              <a:lnSpc>
                <a:spcPct val="100000"/>
              </a:lnSpc>
              <a:buNone/>
            </a:pPr>
            <a:r>
              <a:rPr lang="da-DK" sz="1000" i="1" dirty="0">
                <a:solidFill>
                  <a:schemeClr val="accent1"/>
                </a:solidFill>
              </a:rPr>
              <a:t>Nyt tværdisciplinært samarbejde med Søren Jensen Rådgivende ingeniører og Aarhus Universitet (Institut for Byggeri og Bygningsdesign). Centeret vil med de planetære grænser som forudsætning arbejde ud fra følgende vision: ”Det byggede miljø skal aktivt bidrage til at regenerere planeten og samtidig facilitere den højest mulige livskvalitet for alle”</a:t>
            </a:r>
          </a:p>
          <a:p>
            <a:pPr marL="0" indent="0">
              <a:lnSpc>
                <a:spcPct val="100000"/>
              </a:lnSpc>
              <a:buNone/>
            </a:pPr>
            <a:r>
              <a:rPr lang="da-DK" sz="1000" i="1" dirty="0">
                <a:solidFill>
                  <a:schemeClr val="accent1"/>
                </a:solidFill>
              </a:rPr>
              <a:t>Centeret vil med sit holistiske fokus på byggeriet kunne danne paraply for de forskellige delprojekter.</a:t>
            </a:r>
            <a:endParaRPr lang="da-DK" sz="1000" dirty="0">
              <a:solidFill>
                <a:schemeClr val="accent1"/>
              </a:solidFill>
            </a:endParaRPr>
          </a:p>
          <a:p>
            <a:pPr marL="0" indent="0">
              <a:buNone/>
            </a:pPr>
            <a:r>
              <a:rPr lang="da-DK" sz="1000" b="1" dirty="0">
                <a:solidFill>
                  <a:schemeClr val="accent1"/>
                </a:solidFill>
              </a:rPr>
              <a:t>KLIMATILPASNING OG BIODIVERSITET</a:t>
            </a:r>
          </a:p>
          <a:p>
            <a:pPr marL="0" indent="0">
              <a:lnSpc>
                <a:spcPct val="100000"/>
              </a:lnSpc>
              <a:buNone/>
            </a:pPr>
            <a:r>
              <a:rPr lang="da-DK" sz="1000" i="1" dirty="0">
                <a:solidFill>
                  <a:schemeClr val="accent1"/>
                </a:solidFill>
              </a:rPr>
              <a:t>To forskningsområder der er i vækst og som står stærkt på AAA. Særligt Klimatilpasning har markeret sig med en række bevillinger der har klima, topografi og vand som basis for metodeudvikling for byplanlægning og </a:t>
            </a:r>
            <a:r>
              <a:rPr lang="da-DK" sz="1000" i="1" dirty="0" err="1">
                <a:solidFill>
                  <a:schemeClr val="accent1"/>
                </a:solidFill>
              </a:rPr>
              <a:t>bytransformationer</a:t>
            </a:r>
            <a:r>
              <a:rPr lang="da-DK" sz="1000" i="1" dirty="0">
                <a:solidFill>
                  <a:schemeClr val="accent1"/>
                </a:solidFill>
              </a:rPr>
              <a:t>. Begge områder har betydelige tværfaglige netværker. </a:t>
            </a:r>
          </a:p>
          <a:p>
            <a:pPr marL="0" indent="0">
              <a:lnSpc>
                <a:spcPct val="100000"/>
              </a:lnSpc>
              <a:buNone/>
            </a:pPr>
            <a:r>
              <a:rPr lang="da-DK" sz="1000" i="1" dirty="0">
                <a:solidFill>
                  <a:schemeClr val="accent1"/>
                </a:solidFill>
              </a:rPr>
              <a:t>Klimatilpasningsområdet vil kunne understøtte sammenhængen imellem de overordnede helhedsgreb og de konkrete byrumstransformationer. </a:t>
            </a:r>
          </a:p>
          <a:p>
            <a:pPr marL="0" indent="0">
              <a:buNone/>
            </a:pPr>
            <a:r>
              <a:rPr lang="da-DK" sz="1000" b="1" dirty="0">
                <a:solidFill>
                  <a:schemeClr val="accent1"/>
                </a:solidFill>
              </a:rPr>
              <a:t>KULTURMILJØER OG TRANSFORMATION</a:t>
            </a:r>
          </a:p>
          <a:p>
            <a:pPr marL="0" indent="0">
              <a:lnSpc>
                <a:spcPct val="100000"/>
              </a:lnSpc>
              <a:buNone/>
            </a:pPr>
            <a:r>
              <a:rPr lang="da-DK" sz="1000" i="1" dirty="0">
                <a:solidFill>
                  <a:schemeClr val="accent1"/>
                </a:solidFill>
              </a:rPr>
              <a:t>To sammenvævede forskningsområder som står stærkt på AAA. Kulturmiljøområdet har tiltrukket +10 </a:t>
            </a:r>
            <a:r>
              <a:rPr lang="da-DK" sz="1000" i="1" dirty="0" err="1">
                <a:solidFill>
                  <a:schemeClr val="accent1"/>
                </a:solidFill>
              </a:rPr>
              <a:t>mill</a:t>
            </a:r>
            <a:r>
              <a:rPr lang="da-DK" sz="1000" i="1" dirty="0">
                <a:solidFill>
                  <a:schemeClr val="accent1"/>
                </a:solidFill>
              </a:rPr>
              <a:t>. fra Realdania og er i dag et aktivt forskningsmiljø med berøringsflader til feltet Social Bæredygtighed. Transformation er ligeledes stærkt forankret i skolens forskning og undervisning på bachelor og kandidatniveau.</a:t>
            </a:r>
          </a:p>
          <a:p>
            <a:pPr marL="0" indent="0">
              <a:lnSpc>
                <a:spcPct val="100000"/>
              </a:lnSpc>
              <a:buNone/>
            </a:pPr>
            <a:r>
              <a:rPr lang="da-DK" sz="1000" i="1" dirty="0">
                <a:solidFill>
                  <a:schemeClr val="accent1"/>
                </a:solidFill>
              </a:rPr>
              <a:t>Forskningsområderne vil kunne understøtte alt fra værdisætning af byrum og bygninger til de konkrete transformationsmetodiske tilgange.</a:t>
            </a:r>
          </a:p>
          <a:p>
            <a:endParaRPr lang="da-DK" sz="1200" dirty="0">
              <a:solidFill>
                <a:schemeClr val="accent1"/>
              </a:solidFill>
            </a:endParaRPr>
          </a:p>
          <a:p>
            <a:endParaRPr lang="da-DK" sz="1200" dirty="0">
              <a:solidFill>
                <a:schemeClr val="accent1"/>
              </a:solidFill>
            </a:endParaRPr>
          </a:p>
          <a:p>
            <a:endParaRPr lang="da-DK" sz="1200" dirty="0">
              <a:solidFill>
                <a:schemeClr val="accent1"/>
              </a:solidFill>
            </a:endParaRPr>
          </a:p>
          <a:p>
            <a:endParaRPr lang="da-DK" sz="1200" dirty="0">
              <a:solidFill>
                <a:schemeClr val="accent1"/>
              </a:solidFill>
            </a:endParaRPr>
          </a:p>
          <a:p>
            <a:endParaRPr lang="da-DK" sz="1200" dirty="0">
              <a:solidFill>
                <a:schemeClr val="accent1"/>
              </a:solidFill>
            </a:endParaRPr>
          </a:p>
          <a:p>
            <a:pPr marL="285750" indent="-285750"/>
            <a:endParaRPr lang="da-DK" sz="1200" dirty="0">
              <a:solidFill>
                <a:schemeClr val="accent1"/>
              </a:solidFill>
            </a:endParaRPr>
          </a:p>
          <a:p>
            <a:pPr marL="285750" indent="-285750"/>
            <a:endParaRPr lang="da-DK" sz="1200" dirty="0">
              <a:solidFill>
                <a:schemeClr val="accent1"/>
              </a:solidFill>
            </a:endParaRPr>
          </a:p>
        </p:txBody>
      </p:sp>
      <p:sp>
        <p:nvSpPr>
          <p:cNvPr id="6" name="Titel 2">
            <a:extLst>
              <a:ext uri="{FF2B5EF4-FFF2-40B4-BE49-F238E27FC236}">
                <a16:creationId xmlns:a16="http://schemas.microsoft.com/office/drawing/2014/main" id="{6E39D4DC-3695-09E3-A1C6-5829636E4783}"/>
              </a:ext>
            </a:extLst>
          </p:cNvPr>
          <p:cNvSpPr txBox="1">
            <a:spLocks/>
          </p:cNvSpPr>
          <p:nvPr/>
        </p:nvSpPr>
        <p:spPr>
          <a:xfrm>
            <a:off x="1043608" y="267494"/>
            <a:ext cx="6408712" cy="864096"/>
          </a:xfrm>
          <a:prstGeom prst="rect">
            <a:avLst/>
          </a:prstGeom>
        </p:spPr>
        <p:txBody>
          <a:bodyPr vert="horz" lIns="0" tIns="0" rIns="0" bIns="0" rtlCol="0" anchor="t" anchorCtr="0">
            <a:noAutofit/>
          </a:bodyPr>
          <a:lstStyle>
            <a:lvl1pPr algn="l" defTabSz="914400" rtl="0" eaLnBrk="1" latinLnBrk="0" hangingPunct="1">
              <a:lnSpc>
                <a:spcPts val="6600"/>
              </a:lnSpc>
              <a:spcBef>
                <a:spcPct val="0"/>
              </a:spcBef>
              <a:buNone/>
              <a:defRPr sz="5800" b="1" kern="1200" cap="all" baseline="0">
                <a:solidFill>
                  <a:schemeClr val="accent1"/>
                </a:solidFill>
                <a:latin typeface="Univers LT Std 47 Cn Lt" panose="020B0406020202040204" pitchFamily="34" charset="0"/>
                <a:ea typeface="+mj-ea"/>
                <a:cs typeface="+mj-cs"/>
              </a:defRPr>
            </a:lvl1pPr>
          </a:lstStyle>
          <a:p>
            <a:pPr>
              <a:lnSpc>
                <a:spcPct val="100000"/>
              </a:lnSpc>
            </a:pPr>
            <a:r>
              <a:rPr lang="da-DK" sz="2400" i="1" dirty="0"/>
              <a:t>Hoved forsknings områder af særlig </a:t>
            </a:r>
            <a:br>
              <a:rPr lang="da-DK" sz="2400" i="1" dirty="0"/>
            </a:br>
            <a:r>
              <a:rPr lang="da-DK" sz="2400" i="1" dirty="0"/>
              <a:t>relevans for HSG</a:t>
            </a:r>
          </a:p>
        </p:txBody>
      </p:sp>
    </p:spTree>
    <p:extLst>
      <p:ext uri="{BB962C8B-B14F-4D97-AF65-F5344CB8AC3E}">
        <p14:creationId xmlns:p14="http://schemas.microsoft.com/office/powerpoint/2010/main" val="10009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CA8EA061-658C-A251-29E5-1CFA41415928}"/>
              </a:ext>
            </a:extLst>
          </p:cNvPr>
          <p:cNvSpPr>
            <a:spLocks noGrp="1"/>
          </p:cNvSpPr>
          <p:nvPr>
            <p:ph type="ctrTitle"/>
          </p:nvPr>
        </p:nvSpPr>
        <p:spPr>
          <a:xfrm>
            <a:off x="1043608" y="267494"/>
            <a:ext cx="7739886" cy="1584176"/>
          </a:xfrm>
        </p:spPr>
        <p:txBody>
          <a:bodyPr/>
          <a:lstStyle/>
          <a:p>
            <a:pPr>
              <a:lnSpc>
                <a:spcPct val="100000"/>
              </a:lnSpc>
            </a:pPr>
            <a:r>
              <a:rPr lang="da-DK" sz="2400" i="1" dirty="0"/>
              <a:t>ANDRE etablerede forsknings områder </a:t>
            </a:r>
            <a:br>
              <a:rPr lang="da-DK" sz="2400" i="1" dirty="0"/>
            </a:br>
            <a:r>
              <a:rPr lang="da-DK" sz="2400" i="1" dirty="0"/>
              <a:t>med potentiel relevans</a:t>
            </a:r>
          </a:p>
        </p:txBody>
      </p:sp>
      <p:sp>
        <p:nvSpPr>
          <p:cNvPr id="8" name="Pladsholder til tekst 2">
            <a:extLst>
              <a:ext uri="{FF2B5EF4-FFF2-40B4-BE49-F238E27FC236}">
                <a16:creationId xmlns:a16="http://schemas.microsoft.com/office/drawing/2014/main" id="{0CF46AA4-9BA7-A465-C797-9AFF8B2E5B25}"/>
              </a:ext>
            </a:extLst>
          </p:cNvPr>
          <p:cNvSpPr txBox="1">
            <a:spLocks/>
          </p:cNvSpPr>
          <p:nvPr/>
        </p:nvSpPr>
        <p:spPr>
          <a:xfrm>
            <a:off x="971600" y="1131590"/>
            <a:ext cx="6840760" cy="3672408"/>
          </a:xfrm>
          <a:prstGeom prst="rect">
            <a:avLst/>
          </a:prstGeom>
        </p:spPr>
        <p:txBody>
          <a:bodyPr>
            <a:noAutofit/>
          </a:bodyPr>
          <a:lstStyle>
            <a:lvl1pPr marL="342900" indent="-3429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1pPr>
            <a:lvl2pPr marL="742950" indent="-28575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3pPr>
            <a:lvl4pPr marL="16002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da-DK" sz="1000" b="1" dirty="0">
                <a:solidFill>
                  <a:schemeClr val="accent1"/>
                </a:solidFill>
              </a:rPr>
              <a:t>WOOD LAB</a:t>
            </a:r>
          </a:p>
          <a:p>
            <a:pPr marL="0" indent="0">
              <a:lnSpc>
                <a:spcPct val="100000"/>
              </a:lnSpc>
              <a:buNone/>
            </a:pPr>
            <a:r>
              <a:rPr lang="da-DK" sz="1000" i="1" dirty="0">
                <a:solidFill>
                  <a:schemeClr val="accent1"/>
                </a:solidFill>
              </a:rPr>
              <a:t>Forskningsområde der samler skolens forskning inden for træbyggeri og digital teknologi med fokus på bedre ressourceudnyttelse af træ, herunder genbrugstræ. Kan på sigt få relevans for transformationer eller tilbygninger på HSG hvor bæredygtige trækonstruktioner og –beklædninger indgår.</a:t>
            </a:r>
          </a:p>
          <a:p>
            <a:pPr marL="0" indent="0">
              <a:lnSpc>
                <a:spcPct val="150000"/>
              </a:lnSpc>
              <a:buNone/>
            </a:pPr>
            <a:r>
              <a:rPr lang="da-DK" sz="1000" b="1" dirty="0">
                <a:solidFill>
                  <a:schemeClr val="accent1"/>
                </a:solidFill>
              </a:rPr>
              <a:t>MATERIALER OG DIGITAL TEKNOLOGI</a:t>
            </a:r>
          </a:p>
          <a:p>
            <a:pPr marL="0" indent="0">
              <a:lnSpc>
                <a:spcPct val="100000"/>
              </a:lnSpc>
              <a:buNone/>
            </a:pPr>
            <a:r>
              <a:rPr lang="da-DK" sz="1000" i="1" dirty="0">
                <a:solidFill>
                  <a:schemeClr val="accent1"/>
                </a:solidFill>
              </a:rPr>
              <a:t>Eksperimentel forskning med traditionelle byggematerialer som </a:t>
            </a:r>
            <a:r>
              <a:rPr lang="da-DK" sz="1000" i="1" dirty="0" err="1">
                <a:solidFill>
                  <a:schemeClr val="accent1"/>
                </a:solidFill>
              </a:rPr>
              <a:t>natursten</a:t>
            </a:r>
            <a:r>
              <a:rPr lang="da-DK" sz="1000" i="1" dirty="0">
                <a:solidFill>
                  <a:schemeClr val="accent1"/>
                </a:solidFill>
              </a:rPr>
              <a:t>, lerjord, beton, træ og andre biomaterialer, eller med upcycling af eksempelvis plastikaffald, er veletableret på AAA. Ved hjælp af genopdagelse af traditionelle håndværksmetoder eller digital teknologi genbesøges materialerne eksperimentelt med fokus på nutidigt byggeri.    </a:t>
            </a:r>
            <a:endParaRPr lang="da-DK" sz="1000" dirty="0">
              <a:solidFill>
                <a:schemeClr val="accent1"/>
              </a:solidFill>
            </a:endParaRPr>
          </a:p>
          <a:p>
            <a:pPr marL="0" indent="0">
              <a:lnSpc>
                <a:spcPct val="150000"/>
              </a:lnSpc>
              <a:buNone/>
            </a:pPr>
            <a:r>
              <a:rPr lang="da-DK" sz="1000" b="1" dirty="0">
                <a:solidFill>
                  <a:schemeClr val="accent1"/>
                </a:solidFill>
              </a:rPr>
              <a:t>AARHUS LANDSKABSLAB</a:t>
            </a:r>
          </a:p>
          <a:p>
            <a:pPr marL="0" indent="0">
              <a:lnSpc>
                <a:spcPct val="100000"/>
              </a:lnSpc>
              <a:buNone/>
            </a:pPr>
            <a:r>
              <a:rPr lang="da-DK" sz="1000" i="1" dirty="0">
                <a:solidFill>
                  <a:schemeClr val="accent1"/>
                </a:solidFill>
              </a:rPr>
              <a:t>Veletableret forskningsområde der arbejder med biodiversitet og bevaring og udvikling af bynære landskabszoner og –kiler. Samarbejder med biologer og skovbrugs eksperter. Kan få relevans for </a:t>
            </a:r>
            <a:r>
              <a:rPr lang="da-DK" sz="1000" i="1" dirty="0" err="1">
                <a:solidFill>
                  <a:schemeClr val="accent1"/>
                </a:solidFill>
              </a:rPr>
              <a:t>HSG’s</a:t>
            </a:r>
            <a:r>
              <a:rPr lang="da-DK" sz="1000" i="1" dirty="0">
                <a:solidFill>
                  <a:schemeClr val="accent1"/>
                </a:solidFill>
              </a:rPr>
              <a:t> sammenhæng med den landskabelige slugt og for et bedre samspil med Lystanlæggets landskabelige træk langs </a:t>
            </a:r>
            <a:r>
              <a:rPr lang="da-DK" sz="1000" i="1" dirty="0" err="1">
                <a:solidFill>
                  <a:schemeClr val="accent1"/>
                </a:solidFill>
              </a:rPr>
              <a:t>HSG’s</a:t>
            </a:r>
            <a:r>
              <a:rPr lang="da-DK" sz="1000" i="1" dirty="0">
                <a:solidFill>
                  <a:schemeClr val="accent1"/>
                </a:solidFill>
              </a:rPr>
              <a:t> sydøstlige grænse.</a:t>
            </a:r>
          </a:p>
          <a:p>
            <a:pPr marL="0" indent="0">
              <a:lnSpc>
                <a:spcPct val="150000"/>
              </a:lnSpc>
              <a:buNone/>
            </a:pPr>
            <a:r>
              <a:rPr lang="da-DK" sz="1000" b="1" dirty="0">
                <a:solidFill>
                  <a:schemeClr val="accent1"/>
                </a:solidFill>
              </a:rPr>
              <a:t>ALMENNYTTIGT BOLIGBYGGERI</a:t>
            </a:r>
          </a:p>
          <a:p>
            <a:pPr marL="0" indent="0">
              <a:lnSpc>
                <a:spcPct val="100000"/>
              </a:lnSpc>
              <a:buNone/>
            </a:pPr>
            <a:r>
              <a:rPr lang="da-DK" sz="1000" i="1" dirty="0">
                <a:solidFill>
                  <a:schemeClr val="accent1"/>
                </a:solidFill>
              </a:rPr>
              <a:t>Samarbejde med Nationalmuseet om bl.a. byggelovgivning, fleksible bofællesskaber og sociale arkitektur-interventioner i belastet boligbyggeri. Samarbejder med antropologer og historikere. Finansieret af Realdania og Landsbyggefonden. HSG vil eksempelvis kunne indgå i form af kvalificering af alternative boformer eller følgeforskning af konkrete casestudier.</a:t>
            </a:r>
            <a:endParaRPr lang="da-DK" sz="1200" dirty="0">
              <a:solidFill>
                <a:schemeClr val="accent1"/>
              </a:solidFill>
            </a:endParaRPr>
          </a:p>
          <a:p>
            <a:pPr marL="285750" indent="-285750"/>
            <a:endParaRPr lang="da-DK" sz="1200" dirty="0">
              <a:solidFill>
                <a:schemeClr val="accent1"/>
              </a:solidFill>
            </a:endParaRPr>
          </a:p>
          <a:p>
            <a:pPr marL="285750" indent="-285750"/>
            <a:endParaRPr lang="da-DK" sz="1200" dirty="0">
              <a:solidFill>
                <a:schemeClr val="accent1"/>
              </a:solidFill>
            </a:endParaRPr>
          </a:p>
        </p:txBody>
      </p:sp>
    </p:spTree>
    <p:extLst>
      <p:ext uri="{BB962C8B-B14F-4D97-AF65-F5344CB8AC3E}">
        <p14:creationId xmlns:p14="http://schemas.microsoft.com/office/powerpoint/2010/main" val="219683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tekst 2">
            <a:extLst>
              <a:ext uri="{FF2B5EF4-FFF2-40B4-BE49-F238E27FC236}">
                <a16:creationId xmlns:a16="http://schemas.microsoft.com/office/drawing/2014/main" id="{86B0AF5C-3A37-23F7-7107-7D74FBDC9E40}"/>
              </a:ext>
            </a:extLst>
          </p:cNvPr>
          <p:cNvSpPr txBox="1">
            <a:spLocks/>
          </p:cNvSpPr>
          <p:nvPr/>
        </p:nvSpPr>
        <p:spPr>
          <a:xfrm>
            <a:off x="971600" y="1131590"/>
            <a:ext cx="6840760" cy="3744416"/>
          </a:xfrm>
          <a:prstGeom prst="rect">
            <a:avLst/>
          </a:prstGeom>
        </p:spPr>
        <p:txBody>
          <a:bodyPr>
            <a:noAutofit/>
          </a:bodyPr>
          <a:lstStyle>
            <a:lvl1pPr marL="342900" indent="-3429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1pPr>
            <a:lvl2pPr marL="742950" indent="-28575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3pPr>
            <a:lvl4pPr marL="16002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50000"/>
              </a:lnSpc>
              <a:buNone/>
            </a:pPr>
            <a:r>
              <a:rPr lang="da-DK" sz="1000" b="1" dirty="0">
                <a:solidFill>
                  <a:schemeClr val="accent1"/>
                </a:solidFill>
              </a:rPr>
              <a:t>URBAN LIFE_URBAN FORM</a:t>
            </a:r>
          </a:p>
          <a:p>
            <a:pPr marL="0" indent="0">
              <a:lnSpc>
                <a:spcPct val="100000"/>
              </a:lnSpc>
              <a:buNone/>
            </a:pPr>
            <a:r>
              <a:rPr lang="da-DK" sz="1000" i="1" dirty="0">
                <a:solidFill>
                  <a:schemeClr val="accent1"/>
                </a:solidFill>
              </a:rPr>
              <a:t>Mulig centerdannelse med Aarhus Kommune der skal beskæftige sig med forholdet imellem byens form og det liv der leves i byens rum. En videreudvikling af Jan </a:t>
            </a:r>
            <a:r>
              <a:rPr lang="da-DK" sz="1000" i="1" dirty="0" err="1">
                <a:solidFill>
                  <a:schemeClr val="accent1"/>
                </a:solidFill>
              </a:rPr>
              <a:t>Gehls</a:t>
            </a:r>
            <a:r>
              <a:rPr lang="da-DK" sz="1000" i="1" dirty="0">
                <a:solidFill>
                  <a:schemeClr val="accent1"/>
                </a:solidFill>
              </a:rPr>
              <a:t> byrumsforskning. Kan få betydning for arbejdet med de byrum og pladsdannelser der kan skabes i HSG.  </a:t>
            </a:r>
          </a:p>
          <a:p>
            <a:pPr marL="0" indent="0">
              <a:lnSpc>
                <a:spcPct val="150000"/>
              </a:lnSpc>
              <a:buNone/>
            </a:pPr>
            <a:r>
              <a:rPr lang="da-DK" sz="1000" b="1" dirty="0">
                <a:solidFill>
                  <a:schemeClr val="accent1"/>
                </a:solidFill>
              </a:rPr>
              <a:t>URBAN ANOMALIES: LEARNING FROM SIENA</a:t>
            </a:r>
          </a:p>
          <a:p>
            <a:pPr marL="0" indent="0">
              <a:lnSpc>
                <a:spcPct val="100000"/>
              </a:lnSpc>
              <a:buNone/>
            </a:pPr>
            <a:r>
              <a:rPr lang="da-DK" sz="1000" i="1" dirty="0">
                <a:solidFill>
                  <a:schemeClr val="accent1"/>
                </a:solidFill>
              </a:rPr>
              <a:t>Nystartet forskningsprojekt der på baggrund af Sienas forbilledlige byplan, hvor landskabskiler og bystruktur smelter smukt sammen, undersøger potentialer for aktuel byudvikling og byrumstransformation. Kan få relevans for HSG som inspiration til sammenfletningen af byrum og blågrønne zoner.</a:t>
            </a:r>
          </a:p>
          <a:p>
            <a:pPr marL="0" indent="0">
              <a:lnSpc>
                <a:spcPct val="150000"/>
              </a:lnSpc>
              <a:buNone/>
            </a:pPr>
            <a:r>
              <a:rPr lang="da-DK" sz="1000" b="1" dirty="0">
                <a:solidFill>
                  <a:schemeClr val="accent1"/>
                </a:solidFill>
              </a:rPr>
              <a:t>CULTURES OF REPAIR </a:t>
            </a:r>
          </a:p>
          <a:p>
            <a:pPr marL="0" indent="0">
              <a:lnSpc>
                <a:spcPct val="100000"/>
              </a:lnSpc>
              <a:buNone/>
            </a:pPr>
            <a:r>
              <a:rPr lang="da-DK" sz="1000" i="1" dirty="0">
                <a:solidFill>
                  <a:schemeClr val="accent1"/>
                </a:solidFill>
              </a:rPr>
              <a:t>Nyt projekt om genbrugskulturer, materialecykler og bæredygtig ressourceudnyttelse, med fokus på selvbyggerkulturer og social bæredygtighed. Projektet er i sin vorden men skønnes at have et vist potentiale. Har oplagte overlap med </a:t>
            </a:r>
            <a:r>
              <a:rPr lang="da-DK" sz="1000" i="1" dirty="0" err="1">
                <a:solidFill>
                  <a:schemeClr val="accent1"/>
                </a:solidFill>
              </a:rPr>
              <a:t>HSG’s</a:t>
            </a:r>
            <a:r>
              <a:rPr lang="da-DK" sz="1000" i="1" dirty="0">
                <a:solidFill>
                  <a:schemeClr val="accent1"/>
                </a:solidFill>
              </a:rPr>
              <a:t> visioner for genbrug og transformation.</a:t>
            </a:r>
          </a:p>
          <a:p>
            <a:pPr marL="0" indent="0">
              <a:lnSpc>
                <a:spcPct val="150000"/>
              </a:lnSpc>
              <a:buNone/>
            </a:pPr>
            <a:r>
              <a:rPr lang="da-DK" sz="1000" b="1" dirty="0">
                <a:solidFill>
                  <a:schemeClr val="accent1"/>
                </a:solidFill>
              </a:rPr>
              <a:t>ØKOLOGI OG BOSÆTNING</a:t>
            </a:r>
          </a:p>
          <a:p>
            <a:pPr marL="0" indent="0">
              <a:lnSpc>
                <a:spcPct val="100000"/>
              </a:lnSpc>
              <a:buNone/>
            </a:pPr>
            <a:r>
              <a:rPr lang="da-DK" sz="1000" i="1" dirty="0">
                <a:solidFill>
                  <a:schemeClr val="accent1"/>
                </a:solidFill>
              </a:rPr>
              <a:t>Økologi som begreb og omverdensforståelse er et nyt forskningsområde som bl.a. skal varetages af nyansættelser. Koblingen med bosætning og boligbyggeri griber ud til arkitekturens praksis og til visioner for fremtidens boligbyggeri. Kan på sigt få stor relevans for de visioner for boligbyggeri der skal udvikles på HSG.</a:t>
            </a:r>
            <a:endParaRPr lang="da-DK" sz="1000" dirty="0">
              <a:solidFill>
                <a:schemeClr val="accent1"/>
              </a:solidFill>
            </a:endParaRPr>
          </a:p>
          <a:p>
            <a:pPr marL="0" indent="0">
              <a:lnSpc>
                <a:spcPct val="150000"/>
              </a:lnSpc>
              <a:buNone/>
            </a:pPr>
            <a:r>
              <a:rPr lang="da-DK" sz="1000" b="1" dirty="0">
                <a:solidFill>
                  <a:schemeClr val="accent1"/>
                </a:solidFill>
              </a:rPr>
              <a:t>NYE OPDUKKENDE DAGSORDNER</a:t>
            </a:r>
          </a:p>
          <a:p>
            <a:pPr marL="0" indent="0">
              <a:lnSpc>
                <a:spcPct val="100000"/>
              </a:lnSpc>
              <a:buNone/>
            </a:pPr>
            <a:r>
              <a:rPr lang="da-DK" sz="1000" i="1" dirty="0" err="1">
                <a:solidFill>
                  <a:schemeClr val="accent1"/>
                </a:solidFill>
              </a:rPr>
              <a:t>AAA’s</a:t>
            </a:r>
            <a:r>
              <a:rPr lang="da-DK" sz="1000" i="1" dirty="0">
                <a:solidFill>
                  <a:schemeClr val="accent1"/>
                </a:solidFill>
              </a:rPr>
              <a:t> ledelse og medarbejdere er på konstant udkig efter nye tendenser i faget og samfundet, som vi skal inddrage i vores forskning og undervisning. HSG kan blive et laboratorium for udvikling og tests af nye agendaer, som vi kun aner konturerne af i dag, og som kræver forskningsmæssig kvalificering og følgeskab.</a:t>
            </a:r>
            <a:endParaRPr lang="da-DK" sz="1000" dirty="0">
              <a:solidFill>
                <a:schemeClr val="accent1"/>
              </a:solidFill>
            </a:endParaRPr>
          </a:p>
          <a:p>
            <a:pPr marL="0" indent="0">
              <a:buNone/>
            </a:pPr>
            <a:endParaRPr lang="da-DK" sz="1000" dirty="0">
              <a:solidFill>
                <a:schemeClr val="accent1"/>
              </a:solidFill>
            </a:endParaRPr>
          </a:p>
          <a:p>
            <a:pPr marL="285750" indent="-285750"/>
            <a:endParaRPr lang="da-DK" sz="1000" dirty="0">
              <a:solidFill>
                <a:schemeClr val="accent1"/>
              </a:solidFill>
            </a:endParaRPr>
          </a:p>
          <a:p>
            <a:pPr marL="285750" indent="-285750"/>
            <a:endParaRPr lang="da-DK" sz="1000" dirty="0">
              <a:solidFill>
                <a:schemeClr val="accent1"/>
              </a:solidFill>
            </a:endParaRPr>
          </a:p>
        </p:txBody>
      </p:sp>
      <p:sp>
        <p:nvSpPr>
          <p:cNvPr id="7" name="Titel 2">
            <a:extLst>
              <a:ext uri="{FF2B5EF4-FFF2-40B4-BE49-F238E27FC236}">
                <a16:creationId xmlns:a16="http://schemas.microsoft.com/office/drawing/2014/main" id="{13B2ED4D-FD88-E680-8700-C1D27DA12AB1}"/>
              </a:ext>
            </a:extLst>
          </p:cNvPr>
          <p:cNvSpPr txBox="1">
            <a:spLocks/>
          </p:cNvSpPr>
          <p:nvPr/>
        </p:nvSpPr>
        <p:spPr>
          <a:xfrm>
            <a:off x="1043608" y="289372"/>
            <a:ext cx="6624736" cy="864096"/>
          </a:xfrm>
          <a:prstGeom prst="rect">
            <a:avLst/>
          </a:prstGeom>
        </p:spPr>
        <p:txBody>
          <a:bodyPr vert="horz" lIns="0" tIns="0" rIns="0" bIns="0" rtlCol="0" anchor="t" anchorCtr="0">
            <a:noAutofit/>
          </a:bodyPr>
          <a:lstStyle>
            <a:lvl1pPr algn="l" defTabSz="914400" rtl="0" eaLnBrk="1" latinLnBrk="0" hangingPunct="1">
              <a:lnSpc>
                <a:spcPts val="6600"/>
              </a:lnSpc>
              <a:spcBef>
                <a:spcPct val="0"/>
              </a:spcBef>
              <a:buNone/>
              <a:defRPr sz="5800" b="1" kern="1200" cap="all" baseline="0">
                <a:solidFill>
                  <a:schemeClr val="accent1"/>
                </a:solidFill>
                <a:latin typeface="Univers LT Std 47 Cn Lt" panose="020B0406020202040204" pitchFamily="34" charset="0"/>
                <a:ea typeface="+mj-ea"/>
                <a:cs typeface="+mj-cs"/>
              </a:defRPr>
            </a:lvl1pPr>
          </a:lstStyle>
          <a:p>
            <a:pPr>
              <a:lnSpc>
                <a:spcPct val="100000"/>
              </a:lnSpc>
            </a:pPr>
            <a:r>
              <a:rPr lang="da-DK" sz="2400" i="1" dirty="0"/>
              <a:t>Nye eller vordende forsknings områder </a:t>
            </a:r>
            <a:br>
              <a:rPr lang="da-DK" sz="2400" i="1" dirty="0"/>
            </a:br>
            <a:r>
              <a:rPr lang="da-DK" sz="2400" i="1" dirty="0"/>
              <a:t>med potentiel relevans</a:t>
            </a:r>
          </a:p>
        </p:txBody>
      </p:sp>
    </p:spTree>
    <p:extLst>
      <p:ext uri="{BB962C8B-B14F-4D97-AF65-F5344CB8AC3E}">
        <p14:creationId xmlns:p14="http://schemas.microsoft.com/office/powerpoint/2010/main" val="256546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2">
            <a:extLst>
              <a:ext uri="{FF2B5EF4-FFF2-40B4-BE49-F238E27FC236}">
                <a16:creationId xmlns:a16="http://schemas.microsoft.com/office/drawing/2014/main" id="{ECA9BD05-1690-E992-AE14-AACD6712194B}"/>
              </a:ext>
            </a:extLst>
          </p:cNvPr>
          <p:cNvSpPr>
            <a:spLocks noGrp="1"/>
          </p:cNvSpPr>
          <p:nvPr>
            <p:ph type="ctrTitle"/>
          </p:nvPr>
        </p:nvSpPr>
        <p:spPr>
          <a:xfrm>
            <a:off x="1043608" y="289372"/>
            <a:ext cx="7955910" cy="864096"/>
          </a:xfrm>
        </p:spPr>
        <p:txBody>
          <a:bodyPr/>
          <a:lstStyle/>
          <a:p>
            <a:pPr>
              <a:lnSpc>
                <a:spcPct val="100000"/>
              </a:lnSpc>
            </a:pPr>
            <a:r>
              <a:rPr lang="da-DK" sz="2400" i="1" dirty="0"/>
              <a:t>Ressourcer: hvordan kommer vi i gang </a:t>
            </a:r>
            <a:br>
              <a:rPr lang="da-DK" sz="2400" i="1" dirty="0"/>
            </a:br>
            <a:r>
              <a:rPr lang="da-DK" sz="2400" i="1" dirty="0"/>
              <a:t>– og hvordan når vi i mål?</a:t>
            </a:r>
          </a:p>
        </p:txBody>
      </p:sp>
      <p:sp>
        <p:nvSpPr>
          <p:cNvPr id="6" name="Pladsholder til tekst 2">
            <a:extLst>
              <a:ext uri="{FF2B5EF4-FFF2-40B4-BE49-F238E27FC236}">
                <a16:creationId xmlns:a16="http://schemas.microsoft.com/office/drawing/2014/main" id="{9EBA417A-6665-2E90-F9C3-A1D6DA78CB06}"/>
              </a:ext>
            </a:extLst>
          </p:cNvPr>
          <p:cNvSpPr txBox="1">
            <a:spLocks/>
          </p:cNvSpPr>
          <p:nvPr/>
        </p:nvSpPr>
        <p:spPr>
          <a:xfrm>
            <a:off x="611560" y="1153468"/>
            <a:ext cx="6912768" cy="3744416"/>
          </a:xfrm>
          <a:prstGeom prst="rect">
            <a:avLst/>
          </a:prstGeom>
        </p:spPr>
        <p:txBody>
          <a:bodyPr>
            <a:noAutofit/>
          </a:bodyPr>
          <a:lstStyle>
            <a:lvl1pPr marL="342900" indent="-3429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1pPr>
            <a:lvl2pPr marL="742950" indent="-28575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3pPr>
            <a:lvl4pPr marL="16002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00000"/>
              </a:lnSpc>
              <a:buFont typeface="Wingdings" pitchFamily="2" charset="2"/>
              <a:buChar char="v"/>
            </a:pPr>
            <a:r>
              <a:rPr lang="da-DK" sz="1000" dirty="0">
                <a:solidFill>
                  <a:srgbClr val="1B47A9"/>
                </a:solidFill>
                <a:effectLst/>
                <a:ea typeface="Times New Roman" panose="02020603050405020304" pitchFamily="18" charset="0"/>
                <a:cs typeface="Times New Roman" panose="02020603050405020304" pitchFamily="18" charset="0"/>
              </a:rPr>
              <a:t>Samarbejdet skal som udgangspunkt forløbe over op til 15 år, hvilket giver mulighed for at udvikle og afprøve projekter kontinuerligt og i forlængelse af hinanden.</a:t>
            </a:r>
          </a:p>
          <a:p>
            <a:pPr marL="0" indent="0">
              <a:lnSpc>
                <a:spcPct val="100000"/>
              </a:lnSpc>
              <a:buNone/>
            </a:pPr>
            <a:r>
              <a:rPr lang="da-DK" sz="1000" dirty="0">
                <a:solidFill>
                  <a:srgbClr val="1B47A9"/>
                </a:solidFill>
                <a:effectLst/>
                <a:ea typeface="Times New Roman" panose="02020603050405020304" pitchFamily="18" charset="0"/>
                <a:cs typeface="Times New Roman" panose="02020603050405020304" pitchFamily="18" charset="0"/>
              </a:rPr>
              <a:t> </a:t>
            </a:r>
          </a:p>
          <a:p>
            <a:pPr>
              <a:lnSpc>
                <a:spcPct val="100000"/>
              </a:lnSpc>
              <a:buFont typeface="Wingdings" pitchFamily="2" charset="2"/>
              <a:buChar char="v"/>
            </a:pPr>
            <a:r>
              <a:rPr lang="da-DK" sz="1000" dirty="0">
                <a:solidFill>
                  <a:srgbClr val="1B47A9"/>
                </a:solidFill>
                <a:effectLst/>
                <a:ea typeface="Times New Roman" panose="02020603050405020304" pitchFamily="18" charset="0"/>
                <a:cs typeface="Times New Roman" panose="02020603050405020304" pitchFamily="18" charset="0"/>
              </a:rPr>
              <a:t>Vi foreslår, at det første 1-2 år er en modningsperiode, hvor forskningsprojekterne formuleres, forberedes og udvikles af skolens professorer/forskningsledere og en projektkoordinator i tæt samarbejde med HSG.</a:t>
            </a:r>
          </a:p>
          <a:p>
            <a:pPr marL="0" indent="0">
              <a:lnSpc>
                <a:spcPct val="100000"/>
              </a:lnSpc>
              <a:buNone/>
            </a:pPr>
            <a:endParaRPr lang="da-DK" sz="1000" dirty="0">
              <a:solidFill>
                <a:srgbClr val="1B47A9"/>
              </a:solidFill>
              <a:effectLst/>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sz="1000" dirty="0">
                <a:solidFill>
                  <a:srgbClr val="1B47A9"/>
                </a:solidFill>
                <a:effectLst/>
                <a:ea typeface="Times New Roman" panose="02020603050405020304" pitchFamily="18" charset="0"/>
                <a:cs typeface="Times New Roman" panose="02020603050405020304" pitchFamily="18" charset="0"/>
              </a:rPr>
              <a:t>Derefter kan 2-3 delprojekter af 3 års varighed startes op, hver med en ph.d.-stipendiat tilknyttet. Disse </a:t>
            </a:r>
            <a:r>
              <a:rPr lang="da-DK" sz="1000" dirty="0" err="1">
                <a:solidFill>
                  <a:srgbClr val="1B47A9"/>
                </a:solidFill>
                <a:effectLst/>
                <a:ea typeface="Times New Roman" panose="02020603050405020304" pitchFamily="18" charset="0"/>
                <a:cs typeface="Times New Roman" panose="02020603050405020304" pitchFamily="18" charset="0"/>
              </a:rPr>
              <a:t>ph.d.’er</a:t>
            </a:r>
            <a:r>
              <a:rPr lang="da-DK" sz="1000" dirty="0">
                <a:solidFill>
                  <a:srgbClr val="1B47A9"/>
                </a:solidFill>
                <a:effectLst/>
                <a:ea typeface="Times New Roman" panose="02020603050405020304" pitchFamily="18" charset="0"/>
                <a:cs typeface="Times New Roman" panose="02020603050405020304" pitchFamily="18" charset="0"/>
              </a:rPr>
              <a:t> kan finansieres som erhvervs-</a:t>
            </a:r>
            <a:r>
              <a:rPr lang="da-DK" sz="1000" dirty="0" err="1">
                <a:solidFill>
                  <a:srgbClr val="1B47A9"/>
                </a:solidFill>
                <a:effectLst/>
                <a:ea typeface="Times New Roman" panose="02020603050405020304" pitchFamily="18" charset="0"/>
                <a:cs typeface="Times New Roman" panose="02020603050405020304" pitchFamily="18" charset="0"/>
              </a:rPr>
              <a:t>ph.d.’er</a:t>
            </a:r>
            <a:r>
              <a:rPr lang="da-DK" sz="1000" dirty="0">
                <a:solidFill>
                  <a:srgbClr val="1B47A9"/>
                </a:solidFill>
                <a:effectLst/>
                <a:ea typeface="Times New Roman" panose="02020603050405020304" pitchFamily="18" charset="0"/>
                <a:cs typeface="Times New Roman" panose="02020603050405020304" pitchFamily="18" charset="0"/>
              </a:rPr>
              <a:t> ansat af HSG og/eller som internt finansierede </a:t>
            </a:r>
            <a:r>
              <a:rPr lang="da-DK" sz="1000" dirty="0" err="1">
                <a:solidFill>
                  <a:srgbClr val="1B47A9"/>
                </a:solidFill>
                <a:effectLst/>
                <a:ea typeface="Times New Roman" panose="02020603050405020304" pitchFamily="18" charset="0"/>
                <a:cs typeface="Times New Roman" panose="02020603050405020304" pitchFamily="18" charset="0"/>
              </a:rPr>
              <a:t>ph.d.’er</a:t>
            </a:r>
            <a:r>
              <a:rPr lang="da-DK" sz="1000" dirty="0">
                <a:solidFill>
                  <a:srgbClr val="1B47A9"/>
                </a:solidFill>
                <a:effectLst/>
                <a:ea typeface="Times New Roman" panose="02020603050405020304" pitchFamily="18" charset="0"/>
                <a:cs typeface="Times New Roman" panose="02020603050405020304" pitchFamily="18" charset="0"/>
              </a:rPr>
              <a:t> med 1/3 finansiering fra AAA og 2/3 fra HSG, svarende til finansieringsmodellen for erhvervs-</a:t>
            </a:r>
            <a:r>
              <a:rPr lang="da-DK" sz="1000" dirty="0" err="1">
                <a:solidFill>
                  <a:srgbClr val="1B47A9"/>
                </a:solidFill>
                <a:effectLst/>
                <a:ea typeface="Times New Roman" panose="02020603050405020304" pitchFamily="18" charset="0"/>
                <a:cs typeface="Times New Roman" panose="02020603050405020304" pitchFamily="18" charset="0"/>
              </a:rPr>
              <a:t>ph.d.’er</a:t>
            </a:r>
            <a:r>
              <a:rPr lang="da-DK" sz="1000" dirty="0">
                <a:solidFill>
                  <a:srgbClr val="1B47A9"/>
                </a:solidFill>
                <a:effectLst/>
                <a:ea typeface="Times New Roman" panose="02020603050405020304" pitchFamily="18" charset="0"/>
                <a:cs typeface="Times New Roman" panose="02020603050405020304" pitchFamily="18" charset="0"/>
              </a:rPr>
              <a:t>. </a:t>
            </a:r>
          </a:p>
          <a:p>
            <a:pPr>
              <a:lnSpc>
                <a:spcPct val="100000"/>
              </a:lnSpc>
              <a:buFont typeface="Wingdings" pitchFamily="2" charset="2"/>
              <a:buChar char="v"/>
            </a:pPr>
            <a:endParaRPr lang="da-DK" sz="1000" dirty="0">
              <a:solidFill>
                <a:srgbClr val="1B47A9"/>
              </a:solidFill>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sz="1000" dirty="0">
                <a:solidFill>
                  <a:srgbClr val="1B47A9"/>
                </a:solidFill>
                <a:effectLst/>
                <a:ea typeface="Times New Roman" panose="02020603050405020304" pitchFamily="18" charset="0"/>
                <a:cs typeface="Times New Roman" panose="02020603050405020304" pitchFamily="18" charset="0"/>
              </a:rPr>
              <a:t>Efter færdiggørelse af ph.d.-projekterne (dvs. efter ca. 4-5 år) kan disse følges op af 3-årige </a:t>
            </a:r>
            <a:r>
              <a:rPr lang="da-DK" sz="1000" dirty="0" err="1">
                <a:solidFill>
                  <a:srgbClr val="1B47A9"/>
                </a:solidFill>
                <a:effectLst/>
                <a:ea typeface="Times New Roman" panose="02020603050405020304" pitchFamily="18" charset="0"/>
                <a:cs typeface="Times New Roman" panose="02020603050405020304" pitchFamily="18" charset="0"/>
              </a:rPr>
              <a:t>post.doc</a:t>
            </a:r>
            <a:r>
              <a:rPr lang="da-DK" sz="1000" dirty="0">
                <a:solidFill>
                  <a:srgbClr val="1B47A9"/>
                </a:solidFill>
                <a:effectLst/>
                <a:ea typeface="Times New Roman" panose="02020603050405020304" pitchFamily="18" charset="0"/>
                <a:cs typeface="Times New Roman" panose="02020603050405020304" pitchFamily="18" charset="0"/>
              </a:rPr>
              <a:t>.- eller adjunktprojekter, hvor der viser sig potentiale. Samtidig kan nye ph.d. projekter evt. igangsættes. Finansieringen af disse kunne være en nøgle hvor HSG dækker forskningsdelen og AAA undervisningen.</a:t>
            </a:r>
          </a:p>
          <a:p>
            <a:pPr>
              <a:lnSpc>
                <a:spcPct val="100000"/>
              </a:lnSpc>
              <a:buFont typeface="Wingdings" pitchFamily="2" charset="2"/>
              <a:buChar char="v"/>
            </a:pPr>
            <a:endParaRPr lang="da-DK" sz="1000" dirty="0">
              <a:solidFill>
                <a:srgbClr val="1B47A9"/>
              </a:solidFill>
              <a:effectLst/>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sz="1000" dirty="0">
                <a:solidFill>
                  <a:srgbClr val="1B47A9"/>
                </a:solidFill>
                <a:effectLst/>
                <a:ea typeface="Times New Roman" panose="02020603050405020304" pitchFamily="18" charset="0"/>
                <a:cs typeface="Times New Roman" panose="02020603050405020304" pitchFamily="18" charset="0"/>
              </a:rPr>
              <a:t>For at skabe en solid bund for </a:t>
            </a:r>
            <a:r>
              <a:rPr lang="da-DK" sz="1000" dirty="0" err="1">
                <a:solidFill>
                  <a:srgbClr val="1B47A9"/>
                </a:solidFill>
                <a:effectLst/>
                <a:ea typeface="Times New Roman" panose="02020603050405020304" pitchFamily="18" charset="0"/>
                <a:cs typeface="Times New Roman" panose="02020603050405020304" pitchFamily="18" charset="0"/>
              </a:rPr>
              <a:t>AAA’s</a:t>
            </a:r>
            <a:r>
              <a:rPr lang="da-DK" sz="1000" dirty="0">
                <a:solidFill>
                  <a:srgbClr val="1B47A9"/>
                </a:solidFill>
                <a:effectLst/>
                <a:ea typeface="Times New Roman" panose="02020603050405020304" pitchFamily="18" charset="0"/>
                <a:cs typeface="Times New Roman" panose="02020603050405020304" pitchFamily="18" charset="0"/>
              </a:rPr>
              <a:t> forskningsmæssige involvering, foreslås desuden at finde ressourcer til ansættelse af en projektkoordinator samt målrettet forskningstid til en eller flere seniorforskere, der kan være drivende for projekterne og agere medvejledere for juniorforskerne. </a:t>
            </a:r>
          </a:p>
          <a:p>
            <a:pPr>
              <a:lnSpc>
                <a:spcPct val="100000"/>
              </a:lnSpc>
              <a:buFont typeface="Wingdings" pitchFamily="2" charset="2"/>
              <a:buChar char="v"/>
            </a:pPr>
            <a:endParaRPr lang="da-DK" sz="1000" dirty="0">
              <a:solidFill>
                <a:srgbClr val="1B47A9"/>
              </a:solidFill>
              <a:effectLst/>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sz="1000" dirty="0">
                <a:solidFill>
                  <a:srgbClr val="1B47A9"/>
                </a:solidFill>
                <a:effectLst/>
                <a:ea typeface="Times New Roman" panose="02020603050405020304" pitchFamily="18" charset="0"/>
                <a:cs typeface="Times New Roman" panose="02020603050405020304" pitchFamily="18" charset="0"/>
              </a:rPr>
              <a:t>En følgegruppe bestående af forskningsledere fra AAA samt en eller flere eksterne eksperter, udpeget af HSG, skal følge projektet og udvikle nye delprojekter i forlængelse af de færdiggjorte</a:t>
            </a:r>
            <a:r>
              <a:rPr lang="da-DK" sz="1000" dirty="0">
                <a:solidFill>
                  <a:srgbClr val="1B47A9"/>
                </a:solidFill>
                <a:ea typeface="Times New Roman" panose="02020603050405020304" pitchFamily="18" charset="0"/>
                <a:cs typeface="Times New Roman" panose="02020603050405020304" pitchFamily="18" charset="0"/>
              </a:rPr>
              <a:t>. Det foreslås i den forbindelse at den forskningsmæssige tovholderfunktion/projektkoordination forankres i det nye Center for Regenerativt Byggeri.</a:t>
            </a:r>
            <a:endParaRPr lang="da-DK" sz="1000" dirty="0">
              <a:solidFill>
                <a:schemeClr val="accent1"/>
              </a:solidFill>
            </a:endParaRPr>
          </a:p>
          <a:p>
            <a:pPr>
              <a:lnSpc>
                <a:spcPct val="100000"/>
              </a:lnSpc>
            </a:pPr>
            <a:endParaRPr lang="da-DK" sz="1000" dirty="0">
              <a:solidFill>
                <a:schemeClr val="accent1"/>
              </a:solidFill>
            </a:endParaRPr>
          </a:p>
          <a:p>
            <a:pPr marL="285750" indent="-285750">
              <a:lnSpc>
                <a:spcPct val="100000"/>
              </a:lnSpc>
            </a:pPr>
            <a:endParaRPr lang="da-DK" sz="1000" dirty="0">
              <a:solidFill>
                <a:schemeClr val="accent1"/>
              </a:solidFill>
            </a:endParaRPr>
          </a:p>
          <a:p>
            <a:pPr marL="285750" indent="-285750">
              <a:lnSpc>
                <a:spcPct val="100000"/>
              </a:lnSpc>
            </a:pPr>
            <a:endParaRPr lang="da-DK" sz="1000" dirty="0">
              <a:solidFill>
                <a:schemeClr val="accent1"/>
              </a:solidFill>
            </a:endParaRPr>
          </a:p>
        </p:txBody>
      </p:sp>
    </p:spTree>
    <p:extLst>
      <p:ext uri="{BB962C8B-B14F-4D97-AF65-F5344CB8AC3E}">
        <p14:creationId xmlns:p14="http://schemas.microsoft.com/office/powerpoint/2010/main" val="1797103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2">
            <a:extLst>
              <a:ext uri="{FF2B5EF4-FFF2-40B4-BE49-F238E27FC236}">
                <a16:creationId xmlns:a16="http://schemas.microsoft.com/office/drawing/2014/main" id="{ECA9BD05-1690-E992-AE14-AACD6712194B}"/>
              </a:ext>
            </a:extLst>
          </p:cNvPr>
          <p:cNvSpPr>
            <a:spLocks noGrp="1"/>
          </p:cNvSpPr>
          <p:nvPr>
            <p:ph type="ctrTitle"/>
          </p:nvPr>
        </p:nvSpPr>
        <p:spPr>
          <a:xfrm>
            <a:off x="1403648" y="411510"/>
            <a:ext cx="7955910" cy="554186"/>
          </a:xfrm>
        </p:spPr>
        <p:txBody>
          <a:bodyPr/>
          <a:lstStyle/>
          <a:p>
            <a:pPr>
              <a:lnSpc>
                <a:spcPct val="100000"/>
              </a:lnSpc>
            </a:pPr>
            <a:r>
              <a:rPr lang="da-DK" sz="2400" i="1" dirty="0"/>
              <a:t>Ressourcer i grove tal</a:t>
            </a:r>
          </a:p>
        </p:txBody>
      </p:sp>
      <p:sp>
        <p:nvSpPr>
          <p:cNvPr id="3" name="Pladsholder til tekst 2">
            <a:extLst>
              <a:ext uri="{FF2B5EF4-FFF2-40B4-BE49-F238E27FC236}">
                <a16:creationId xmlns:a16="http://schemas.microsoft.com/office/drawing/2014/main" id="{F0941698-E253-0B5E-67AF-0534512F701B}"/>
              </a:ext>
            </a:extLst>
          </p:cNvPr>
          <p:cNvSpPr txBox="1">
            <a:spLocks/>
          </p:cNvSpPr>
          <p:nvPr/>
        </p:nvSpPr>
        <p:spPr>
          <a:xfrm>
            <a:off x="1259632" y="987574"/>
            <a:ext cx="6912768" cy="3744416"/>
          </a:xfrm>
          <a:prstGeom prst="rect">
            <a:avLst/>
          </a:prstGeom>
        </p:spPr>
        <p:txBody>
          <a:bodyPr>
            <a:noAutofit/>
          </a:bodyPr>
          <a:lstStyle>
            <a:lvl1pPr marL="342900" indent="-3429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1pPr>
            <a:lvl2pPr marL="742950" indent="-28575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3pPr>
            <a:lvl4pPr marL="16002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da-DK" sz="1000" dirty="0">
                <a:solidFill>
                  <a:srgbClr val="1B47A9"/>
                </a:solidFill>
                <a:effectLst/>
                <a:ea typeface="Times New Roman" panose="02020603050405020304" pitchFamily="18" charset="0"/>
                <a:cs typeface="Times New Roman" panose="02020603050405020304" pitchFamily="18" charset="0"/>
              </a:rPr>
              <a:t> </a:t>
            </a:r>
          </a:p>
          <a:p>
            <a:pPr>
              <a:lnSpc>
                <a:spcPct val="100000"/>
              </a:lnSpc>
              <a:buFont typeface="Wingdings" pitchFamily="2" charset="2"/>
              <a:buChar char="v"/>
            </a:pPr>
            <a:r>
              <a:rPr lang="da-DK" dirty="0">
                <a:solidFill>
                  <a:srgbClr val="1B47A9"/>
                </a:solidFill>
                <a:effectLst/>
                <a:ea typeface="Times New Roman" panose="02020603050405020304" pitchFamily="18" charset="0"/>
                <a:cs typeface="Times New Roman" panose="02020603050405020304" pitchFamily="18" charset="0"/>
              </a:rPr>
              <a:t>Projektkoordinator, halv tid, </a:t>
            </a:r>
            <a:r>
              <a:rPr lang="da-DK" dirty="0">
                <a:solidFill>
                  <a:srgbClr val="1B47A9"/>
                </a:solidFill>
                <a:ea typeface="Times New Roman" panose="02020603050405020304" pitchFamily="18" charset="0"/>
                <a:cs typeface="Times New Roman" panose="02020603050405020304" pitchFamily="18" charset="0"/>
              </a:rPr>
              <a:t>300.000:</a:t>
            </a:r>
          </a:p>
          <a:p>
            <a:pPr marL="0" indent="0">
              <a:lnSpc>
                <a:spcPct val="100000"/>
              </a:lnSpc>
              <a:buNone/>
            </a:pPr>
            <a:r>
              <a:rPr lang="da-DK" dirty="0">
                <a:solidFill>
                  <a:srgbClr val="1B47A9"/>
                </a:solidFill>
                <a:effectLst/>
                <a:ea typeface="Times New Roman" panose="02020603050405020304" pitchFamily="18" charset="0"/>
                <a:cs typeface="Times New Roman" panose="02020603050405020304" pitchFamily="18" charset="0"/>
              </a:rPr>
              <a:t>       HSG andel 300.000</a:t>
            </a:r>
          </a:p>
          <a:p>
            <a:pPr marL="0" indent="0">
              <a:lnSpc>
                <a:spcPct val="100000"/>
              </a:lnSpc>
              <a:buNone/>
            </a:pPr>
            <a:endParaRPr lang="da-DK" dirty="0">
              <a:solidFill>
                <a:srgbClr val="1B47A9"/>
              </a:solidFill>
              <a:effectLst/>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dirty="0" err="1">
                <a:solidFill>
                  <a:srgbClr val="1B47A9"/>
                </a:solidFill>
                <a:effectLst/>
                <a:ea typeface="Times New Roman" panose="02020603050405020304" pitchFamily="18" charset="0"/>
                <a:cs typeface="Times New Roman" panose="02020603050405020304" pitchFamily="18" charset="0"/>
              </a:rPr>
              <a:t>Phd</a:t>
            </a:r>
            <a:r>
              <a:rPr lang="da-DK" dirty="0">
                <a:solidFill>
                  <a:srgbClr val="1B47A9"/>
                </a:solidFill>
                <a:effectLst/>
                <a:ea typeface="Times New Roman" panose="02020603050405020304" pitchFamily="18" charset="0"/>
                <a:cs typeface="Times New Roman" panose="02020603050405020304" pitchFamily="18" charset="0"/>
              </a:rPr>
              <a:t> projekter (samlet pris 2.250.000 pr. 3-årigt </a:t>
            </a:r>
            <a:r>
              <a:rPr lang="da-DK" dirty="0" err="1">
                <a:solidFill>
                  <a:srgbClr val="1B47A9"/>
                </a:solidFill>
                <a:effectLst/>
                <a:ea typeface="Times New Roman" panose="02020603050405020304" pitchFamily="18" charset="0"/>
                <a:cs typeface="Times New Roman" panose="02020603050405020304" pitchFamily="18" charset="0"/>
              </a:rPr>
              <a:t>phd</a:t>
            </a:r>
            <a:r>
              <a:rPr lang="da-DK" dirty="0">
                <a:solidFill>
                  <a:srgbClr val="1B47A9"/>
                </a:solidFill>
                <a:effectLst/>
                <a:ea typeface="Times New Roman" panose="02020603050405020304" pitchFamily="18" charset="0"/>
                <a:cs typeface="Times New Roman" panose="02020603050405020304" pitchFamily="18" charset="0"/>
              </a:rPr>
              <a:t>):</a:t>
            </a:r>
          </a:p>
          <a:p>
            <a:pPr marL="0" indent="0">
              <a:lnSpc>
                <a:spcPct val="100000"/>
              </a:lnSpc>
              <a:buNone/>
            </a:pPr>
            <a:r>
              <a:rPr lang="da-DK" dirty="0">
                <a:solidFill>
                  <a:srgbClr val="1B47A9"/>
                </a:solidFill>
                <a:ea typeface="Times New Roman" panose="02020603050405020304" pitchFamily="18" charset="0"/>
                <a:cs typeface="Times New Roman" panose="02020603050405020304" pitchFamily="18" charset="0"/>
              </a:rPr>
              <a:t>       HSG andel 1.500.000 / 500.000. AAA andel 750.000 / 250.000</a:t>
            </a:r>
          </a:p>
          <a:p>
            <a:pPr marL="0" indent="0">
              <a:lnSpc>
                <a:spcPct val="100000"/>
              </a:lnSpc>
              <a:buNone/>
            </a:pPr>
            <a:endParaRPr lang="da-DK" dirty="0">
              <a:solidFill>
                <a:srgbClr val="1B47A9"/>
              </a:solidFill>
              <a:effectLst/>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dirty="0" err="1">
                <a:solidFill>
                  <a:srgbClr val="1B47A9"/>
                </a:solidFill>
                <a:effectLst/>
                <a:ea typeface="Times New Roman" panose="02020603050405020304" pitchFamily="18" charset="0"/>
                <a:cs typeface="Times New Roman" panose="02020603050405020304" pitchFamily="18" charset="0"/>
              </a:rPr>
              <a:t>Post-doc</a:t>
            </a:r>
            <a:r>
              <a:rPr lang="da-DK" dirty="0">
                <a:solidFill>
                  <a:srgbClr val="1B47A9"/>
                </a:solidFill>
                <a:effectLst/>
                <a:ea typeface="Times New Roman" panose="02020603050405020304" pitchFamily="18" charset="0"/>
                <a:cs typeface="Times New Roman" panose="02020603050405020304" pitchFamily="18" charset="0"/>
              </a:rPr>
              <a:t> / adjunktur (ca. 600.000 pr. år)</a:t>
            </a:r>
          </a:p>
          <a:p>
            <a:pPr marL="0" indent="0">
              <a:lnSpc>
                <a:spcPct val="100000"/>
              </a:lnSpc>
              <a:buNone/>
            </a:pPr>
            <a:r>
              <a:rPr lang="da-DK" dirty="0">
                <a:solidFill>
                  <a:srgbClr val="1B47A9"/>
                </a:solidFill>
                <a:ea typeface="Times New Roman" panose="02020603050405020304" pitchFamily="18" charset="0"/>
                <a:cs typeface="Times New Roman" panose="02020603050405020304" pitchFamily="18" charset="0"/>
              </a:rPr>
              <a:t>       HSG andel 400.000. AAA andel 200.000</a:t>
            </a:r>
            <a:endParaRPr lang="da-DK" dirty="0">
              <a:solidFill>
                <a:srgbClr val="1B47A9"/>
              </a:solidFill>
              <a:effectLst/>
              <a:ea typeface="Times New Roman" panose="02020603050405020304" pitchFamily="18" charset="0"/>
              <a:cs typeface="Times New Roman" panose="02020603050405020304" pitchFamily="18" charset="0"/>
            </a:endParaRPr>
          </a:p>
          <a:p>
            <a:pPr marL="0" indent="0">
              <a:lnSpc>
                <a:spcPct val="100000"/>
              </a:lnSpc>
              <a:buNone/>
            </a:pPr>
            <a:endParaRPr lang="da-DK" dirty="0">
              <a:solidFill>
                <a:srgbClr val="1B47A9"/>
              </a:solidFill>
              <a:effectLst/>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dirty="0">
                <a:solidFill>
                  <a:srgbClr val="1B47A9"/>
                </a:solidFill>
                <a:effectLst/>
                <a:ea typeface="Times New Roman" panose="02020603050405020304" pitchFamily="18" charset="0"/>
                <a:cs typeface="Times New Roman" panose="02020603050405020304" pitchFamily="18" charset="0"/>
              </a:rPr>
              <a:t>Forskningstid til seniorforskere: </a:t>
            </a:r>
          </a:p>
          <a:p>
            <a:pPr marL="0" indent="0">
              <a:lnSpc>
                <a:spcPct val="100000"/>
              </a:lnSpc>
              <a:buNone/>
            </a:pPr>
            <a:r>
              <a:rPr lang="da-DK" dirty="0">
                <a:solidFill>
                  <a:srgbClr val="1B47A9"/>
                </a:solidFill>
                <a:effectLst/>
                <a:ea typeface="Times New Roman" panose="02020603050405020304" pitchFamily="18" charset="0"/>
                <a:cs typeface="Times New Roman" panose="02020603050405020304" pitchFamily="18" charset="0"/>
              </a:rPr>
              <a:t>       HSG andel pr. </a:t>
            </a:r>
            <a:r>
              <a:rPr lang="da-DK" dirty="0">
                <a:solidFill>
                  <a:srgbClr val="1B47A9"/>
                </a:solidFill>
                <a:ea typeface="Times New Roman" panose="02020603050405020304" pitchFamily="18" charset="0"/>
                <a:cs typeface="Times New Roman" panose="02020603050405020304" pitchFamily="18" charset="0"/>
              </a:rPr>
              <a:t>forsker </a:t>
            </a:r>
            <a:r>
              <a:rPr lang="da-DK" dirty="0">
                <a:solidFill>
                  <a:srgbClr val="1B47A9"/>
                </a:solidFill>
                <a:effectLst/>
                <a:ea typeface="Times New Roman" panose="02020603050405020304" pitchFamily="18" charset="0"/>
                <a:cs typeface="Times New Roman" panose="02020603050405020304" pitchFamily="18" charset="0"/>
              </a:rPr>
              <a:t>pr. år</a:t>
            </a:r>
            <a:r>
              <a:rPr lang="da-DK">
                <a:solidFill>
                  <a:srgbClr val="1B47A9"/>
                </a:solidFill>
                <a:effectLst/>
                <a:ea typeface="Times New Roman" panose="02020603050405020304" pitchFamily="18" charset="0"/>
                <a:cs typeface="Times New Roman" panose="02020603050405020304" pitchFamily="18" charset="0"/>
              </a:rPr>
              <a:t>: 250.000-3000.000</a:t>
            </a:r>
            <a:endParaRPr lang="da-DK" dirty="0">
              <a:solidFill>
                <a:schemeClr val="accent1"/>
              </a:solidFill>
            </a:endParaRPr>
          </a:p>
          <a:p>
            <a:pPr marL="0" indent="0">
              <a:lnSpc>
                <a:spcPct val="100000"/>
              </a:lnSpc>
              <a:buNone/>
            </a:pPr>
            <a:endParaRPr lang="da-DK" sz="1000" dirty="0">
              <a:solidFill>
                <a:schemeClr val="accent1"/>
              </a:solidFill>
            </a:endParaRPr>
          </a:p>
        </p:txBody>
      </p:sp>
    </p:spTree>
    <p:extLst>
      <p:ext uri="{BB962C8B-B14F-4D97-AF65-F5344CB8AC3E}">
        <p14:creationId xmlns:p14="http://schemas.microsoft.com/office/powerpoint/2010/main" val="294321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2">
            <a:extLst>
              <a:ext uri="{FF2B5EF4-FFF2-40B4-BE49-F238E27FC236}">
                <a16:creationId xmlns:a16="http://schemas.microsoft.com/office/drawing/2014/main" id="{D7587C05-4619-BB27-27C7-78E26BE75D48}"/>
              </a:ext>
            </a:extLst>
          </p:cNvPr>
          <p:cNvSpPr txBox="1">
            <a:spLocks/>
          </p:cNvSpPr>
          <p:nvPr/>
        </p:nvSpPr>
        <p:spPr>
          <a:xfrm>
            <a:off x="1368618" y="433388"/>
            <a:ext cx="7955910" cy="554186"/>
          </a:xfrm>
          <a:prstGeom prst="rect">
            <a:avLst/>
          </a:prstGeom>
        </p:spPr>
        <p:txBody>
          <a:bodyPr vert="horz" lIns="0" tIns="0" rIns="0" bIns="0" rtlCol="0" anchor="t" anchorCtr="0">
            <a:noAutofit/>
          </a:bodyPr>
          <a:lstStyle>
            <a:lvl1pPr algn="l" defTabSz="914400" rtl="0" eaLnBrk="1" latinLnBrk="0" hangingPunct="1">
              <a:lnSpc>
                <a:spcPts val="6600"/>
              </a:lnSpc>
              <a:spcBef>
                <a:spcPct val="0"/>
              </a:spcBef>
              <a:buNone/>
              <a:defRPr sz="5800" b="1" kern="1200" cap="all" baseline="0">
                <a:solidFill>
                  <a:schemeClr val="accent1"/>
                </a:solidFill>
                <a:latin typeface="Univers LT Std 47 Cn Lt" panose="020B0406020202040204" pitchFamily="34" charset="0"/>
                <a:ea typeface="+mj-ea"/>
                <a:cs typeface="+mj-cs"/>
              </a:defRPr>
            </a:lvl1pPr>
          </a:lstStyle>
          <a:p>
            <a:pPr>
              <a:lnSpc>
                <a:spcPct val="100000"/>
              </a:lnSpc>
            </a:pPr>
            <a:r>
              <a:rPr lang="da-DK" sz="2400" i="1" dirty="0"/>
              <a:t>Hvad får </a:t>
            </a:r>
            <a:r>
              <a:rPr lang="da-DK" sz="2400" i="1" dirty="0" err="1"/>
              <a:t>hsg</a:t>
            </a:r>
            <a:r>
              <a:rPr lang="da-DK" sz="2400" i="1" dirty="0"/>
              <a:t> ud af samarbejdet?</a:t>
            </a:r>
          </a:p>
        </p:txBody>
      </p:sp>
      <p:sp>
        <p:nvSpPr>
          <p:cNvPr id="9" name="Pladsholder til tekst 2">
            <a:extLst>
              <a:ext uri="{FF2B5EF4-FFF2-40B4-BE49-F238E27FC236}">
                <a16:creationId xmlns:a16="http://schemas.microsoft.com/office/drawing/2014/main" id="{BCF46D4F-400D-56C7-EAB1-19EFEEDA7042}"/>
              </a:ext>
            </a:extLst>
          </p:cNvPr>
          <p:cNvSpPr txBox="1">
            <a:spLocks/>
          </p:cNvSpPr>
          <p:nvPr/>
        </p:nvSpPr>
        <p:spPr>
          <a:xfrm>
            <a:off x="1259632" y="993180"/>
            <a:ext cx="6912768" cy="3397870"/>
          </a:xfrm>
          <a:prstGeom prst="rect">
            <a:avLst/>
          </a:prstGeom>
        </p:spPr>
        <p:txBody>
          <a:bodyPr>
            <a:noAutofit/>
          </a:bodyPr>
          <a:lstStyle>
            <a:lvl1pPr marL="342900" indent="-3429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1pPr>
            <a:lvl2pPr marL="742950" indent="-28575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2pPr>
            <a:lvl3pPr marL="11430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3pPr>
            <a:lvl4pPr marL="16002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ts val="2000"/>
              </a:lnSpc>
              <a:spcBef>
                <a:spcPct val="20000"/>
              </a:spcBef>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buNone/>
            </a:pPr>
            <a:r>
              <a:rPr lang="da-DK" sz="1000" dirty="0">
                <a:solidFill>
                  <a:srgbClr val="1B47A9"/>
                </a:solidFill>
                <a:effectLst/>
                <a:ea typeface="Times New Roman" panose="02020603050405020304" pitchFamily="18" charset="0"/>
                <a:cs typeface="Times New Roman" panose="02020603050405020304" pitchFamily="18" charset="0"/>
              </a:rPr>
              <a:t> </a:t>
            </a:r>
          </a:p>
          <a:p>
            <a:pPr>
              <a:lnSpc>
                <a:spcPct val="100000"/>
              </a:lnSpc>
              <a:buFont typeface="Wingdings" pitchFamily="2" charset="2"/>
              <a:buChar char="v"/>
            </a:pPr>
            <a:r>
              <a:rPr lang="da-DK" dirty="0">
                <a:solidFill>
                  <a:srgbClr val="1B47A9"/>
                </a:solidFill>
                <a:effectLst/>
                <a:ea typeface="Times New Roman" panose="02020603050405020304" pitchFamily="18" charset="0"/>
                <a:cs typeface="Times New Roman" panose="02020603050405020304" pitchFamily="18" charset="0"/>
              </a:rPr>
              <a:t>Kvalificering af visioner og beslutningsgrundlag for bæredygtig transformation af området fra den landskabelige og bymæssige integration til bygningsskala</a:t>
            </a:r>
          </a:p>
          <a:p>
            <a:pPr>
              <a:lnSpc>
                <a:spcPct val="100000"/>
              </a:lnSpc>
              <a:buFont typeface="Wingdings" pitchFamily="2" charset="2"/>
              <a:buChar char="v"/>
            </a:pPr>
            <a:endParaRPr lang="da-DK" dirty="0">
              <a:solidFill>
                <a:srgbClr val="1B47A9"/>
              </a:solidFill>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dirty="0">
                <a:solidFill>
                  <a:srgbClr val="1B47A9"/>
                </a:solidFill>
                <a:effectLst/>
                <a:ea typeface="Times New Roman" panose="02020603050405020304" pitchFamily="18" charset="0"/>
                <a:cs typeface="Times New Roman" panose="02020603050405020304" pitchFamily="18" charset="0"/>
              </a:rPr>
              <a:t>Følgeforskning og </a:t>
            </a:r>
            <a:r>
              <a:rPr lang="da-DK" dirty="0" err="1">
                <a:solidFill>
                  <a:srgbClr val="1B47A9"/>
                </a:solidFill>
                <a:effectLst/>
                <a:ea typeface="Times New Roman" panose="02020603050405020304" pitchFamily="18" charset="0"/>
                <a:cs typeface="Times New Roman" panose="02020603050405020304" pitchFamily="18" charset="0"/>
              </a:rPr>
              <a:t>vidensopsamling</a:t>
            </a:r>
            <a:r>
              <a:rPr lang="da-DK" dirty="0">
                <a:solidFill>
                  <a:srgbClr val="1B47A9"/>
                </a:solidFill>
                <a:effectLst/>
                <a:ea typeface="Times New Roman" panose="02020603050405020304" pitchFamily="18" charset="0"/>
                <a:cs typeface="Times New Roman" panose="02020603050405020304" pitchFamily="18" charset="0"/>
              </a:rPr>
              <a:t> fra projektet som helhed og fra de mange konkrete delprojekter </a:t>
            </a:r>
          </a:p>
          <a:p>
            <a:pPr>
              <a:lnSpc>
                <a:spcPct val="100000"/>
              </a:lnSpc>
              <a:buFont typeface="Wingdings" pitchFamily="2" charset="2"/>
              <a:buChar char="v"/>
            </a:pPr>
            <a:endParaRPr lang="da-DK" dirty="0">
              <a:solidFill>
                <a:srgbClr val="1B47A9"/>
              </a:solidFill>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dirty="0">
                <a:solidFill>
                  <a:srgbClr val="1B47A9"/>
                </a:solidFill>
                <a:effectLst/>
                <a:ea typeface="Times New Roman" panose="02020603050405020304" pitchFamily="18" charset="0"/>
                <a:cs typeface="Times New Roman" panose="02020603050405020304" pitchFamily="18" charset="0"/>
              </a:rPr>
              <a:t>Sætte HSG på det arkitektoniske og politiske landkort igennem løbende formidling af erfaringer fra </a:t>
            </a:r>
            <a:r>
              <a:rPr lang="da-DK" dirty="0" err="1">
                <a:solidFill>
                  <a:srgbClr val="1B47A9"/>
                </a:solidFill>
                <a:effectLst/>
                <a:ea typeface="Times New Roman" panose="02020603050405020304" pitchFamily="18" charset="0"/>
                <a:cs typeface="Times New Roman" panose="02020603050405020304" pitchFamily="18" charset="0"/>
              </a:rPr>
              <a:t>best</a:t>
            </a:r>
            <a:r>
              <a:rPr lang="da-DK" dirty="0">
                <a:solidFill>
                  <a:srgbClr val="1B47A9"/>
                </a:solidFill>
                <a:effectLst/>
                <a:ea typeface="Times New Roman" panose="02020603050405020304" pitchFamily="18" charset="0"/>
                <a:cs typeface="Times New Roman" panose="02020603050405020304" pitchFamily="18" charset="0"/>
              </a:rPr>
              <a:t>-practice eksempler fra projektet</a:t>
            </a:r>
          </a:p>
          <a:p>
            <a:pPr>
              <a:lnSpc>
                <a:spcPct val="100000"/>
              </a:lnSpc>
              <a:buFont typeface="Wingdings" pitchFamily="2" charset="2"/>
              <a:buChar char="v"/>
            </a:pPr>
            <a:endParaRPr lang="da-DK" dirty="0">
              <a:solidFill>
                <a:srgbClr val="1B47A9"/>
              </a:solidFill>
              <a:ea typeface="Times New Roman" panose="02020603050405020304" pitchFamily="18" charset="0"/>
              <a:cs typeface="Times New Roman" panose="02020603050405020304" pitchFamily="18" charset="0"/>
            </a:endParaRPr>
          </a:p>
          <a:p>
            <a:pPr>
              <a:lnSpc>
                <a:spcPct val="100000"/>
              </a:lnSpc>
              <a:buFont typeface="Wingdings" pitchFamily="2" charset="2"/>
              <a:buChar char="v"/>
            </a:pPr>
            <a:r>
              <a:rPr lang="da-DK" dirty="0">
                <a:solidFill>
                  <a:srgbClr val="1B47A9"/>
                </a:solidFill>
                <a:effectLst/>
                <a:ea typeface="Times New Roman" panose="02020603050405020304" pitchFamily="18" charset="0"/>
                <a:cs typeface="Times New Roman" panose="02020603050405020304" pitchFamily="18" charset="0"/>
              </a:rPr>
              <a:t>HSG som løbende undersøgelsesfelt i arkitektuddannelsen, i form af transformationstemaer og løbende studieprojekter og afgangsprojekter</a:t>
            </a:r>
          </a:p>
          <a:p>
            <a:pPr marL="0" indent="0">
              <a:lnSpc>
                <a:spcPct val="100000"/>
              </a:lnSpc>
              <a:buNone/>
            </a:pPr>
            <a:endParaRPr lang="da-DK" dirty="0">
              <a:solidFill>
                <a:srgbClr val="1B47A9"/>
              </a:solidFill>
              <a:effectLst/>
              <a:ea typeface="Times New Roman" panose="02020603050405020304" pitchFamily="18" charset="0"/>
              <a:cs typeface="Times New Roman" panose="02020603050405020304" pitchFamily="18" charset="0"/>
            </a:endParaRPr>
          </a:p>
          <a:p>
            <a:pPr marL="0" indent="0">
              <a:lnSpc>
                <a:spcPct val="100000"/>
              </a:lnSpc>
              <a:buNone/>
            </a:pPr>
            <a:endParaRPr lang="da-DK" dirty="0">
              <a:solidFill>
                <a:srgbClr val="1B47A9"/>
              </a:solidFill>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8350639"/>
      </p:ext>
    </p:extLst>
  </p:cSld>
  <p:clrMapOvr>
    <a:masterClrMapping/>
  </p:clrMapOvr>
</p:sld>
</file>

<file path=ppt/theme/theme1.xml><?xml version="1.0" encoding="utf-8"?>
<a:theme xmlns:a="http://schemas.openxmlformats.org/drawingml/2006/main" name="Kontortema">
  <a:themeElements>
    <a:clrScheme name="AAA farver">
      <a:dk1>
        <a:sysClr val="windowText" lastClr="000000"/>
      </a:dk1>
      <a:lt1>
        <a:sysClr val="window" lastClr="FFFFFF"/>
      </a:lt1>
      <a:dk2>
        <a:srgbClr val="67686C"/>
      </a:dk2>
      <a:lt2>
        <a:srgbClr val="F6EFDE"/>
      </a:lt2>
      <a:accent1>
        <a:srgbClr val="1B47A9"/>
      </a:accent1>
      <a:accent2>
        <a:srgbClr val="F38F6D"/>
      </a:accent2>
      <a:accent3>
        <a:srgbClr val="FDA4B8"/>
      </a:accent3>
      <a:accent4>
        <a:srgbClr val="377B64"/>
      </a:accent4>
      <a:accent5>
        <a:srgbClr val="B5275E"/>
      </a:accent5>
      <a:accent6>
        <a:srgbClr val="F6BB2B"/>
      </a:accent6>
      <a:hlink>
        <a:srgbClr val="1B47A9"/>
      </a:hlink>
      <a:folHlink>
        <a:srgbClr val="B5275E"/>
      </a:folHlink>
    </a:clrScheme>
    <a:fontScheme name="AAA fonte">
      <a:majorFont>
        <a:latin typeface="Univers LT Std 57 Cn"/>
        <a:ea typeface=""/>
        <a:cs typeface=""/>
      </a:majorFont>
      <a:minorFont>
        <a:latin typeface="Univers LT Std 55"/>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AA_Præsentation.potx" id="{FC334936-7068-470C-ABB8-7EFE22C6432E}" vid="{3D666601-EA8D-4172-892B-0D4798248D4B}"/>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Kontortema</Template>
  <TotalTime>4314</TotalTime>
  <Words>1155</Words>
  <Application>Microsoft Macintosh PowerPoint</Application>
  <PresentationFormat>Skærmshow (16:9)</PresentationFormat>
  <Paragraphs>72</Paragraphs>
  <Slides>7</Slides>
  <Notes>0</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7</vt:i4>
      </vt:variant>
    </vt:vector>
  </HeadingPairs>
  <TitlesOfParts>
    <vt:vector size="14" baseType="lpstr">
      <vt:lpstr>Arial</vt:lpstr>
      <vt:lpstr>Calibri</vt:lpstr>
      <vt:lpstr>Univers LT Std 47 Cn Lt</vt:lpstr>
      <vt:lpstr>Univers LT Std 55</vt:lpstr>
      <vt:lpstr>Univers LT Std 57 Cn</vt:lpstr>
      <vt:lpstr>Wingdings</vt:lpstr>
      <vt:lpstr>Kontortema</vt:lpstr>
      <vt:lpstr>Udvikling og realisering af projekt sygehusgrunden i holstebro (hsg)  – det forskningsmæssige spor, ledet af arkitektskolen aarhus (AAA)  </vt:lpstr>
      <vt:lpstr>PowerPoint-præsentation</vt:lpstr>
      <vt:lpstr>ANDRE etablerede forsknings områder  med potentiel relevans</vt:lpstr>
      <vt:lpstr>PowerPoint-præsentation</vt:lpstr>
      <vt:lpstr>Ressourcer: hvordan kommer vi i gang  – og hvordan når vi i mål?</vt:lpstr>
      <vt:lpstr>Ressourcer i grove tal</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Thomas Bo Jensen</dc:creator>
  <cp:lastModifiedBy>Thomas Bo Jensen</cp:lastModifiedBy>
  <cp:revision>81</cp:revision>
  <dcterms:created xsi:type="dcterms:W3CDTF">2023-05-23T06:22:50Z</dcterms:created>
  <dcterms:modified xsi:type="dcterms:W3CDTF">2023-09-28T10:10:14Z</dcterms:modified>
</cp:coreProperties>
</file>